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7" r:id="rId2"/>
    <p:sldId id="414" r:id="rId3"/>
    <p:sldId id="258" r:id="rId4"/>
    <p:sldId id="359" r:id="rId5"/>
    <p:sldId id="256" r:id="rId6"/>
    <p:sldId id="372" r:id="rId7"/>
    <p:sldId id="366" r:id="rId8"/>
    <p:sldId id="368" r:id="rId9"/>
    <p:sldId id="370" r:id="rId10"/>
    <p:sldId id="388" r:id="rId11"/>
    <p:sldId id="389" r:id="rId12"/>
    <p:sldId id="390" r:id="rId13"/>
    <p:sldId id="316" r:id="rId14"/>
    <p:sldId id="455" r:id="rId15"/>
    <p:sldId id="317" r:id="rId16"/>
    <p:sldId id="314" r:id="rId17"/>
    <p:sldId id="374" r:id="rId18"/>
    <p:sldId id="363" r:id="rId19"/>
    <p:sldId id="362" r:id="rId20"/>
    <p:sldId id="319" r:id="rId21"/>
    <p:sldId id="373" r:id="rId22"/>
    <p:sldId id="320" r:id="rId23"/>
    <p:sldId id="331" r:id="rId24"/>
    <p:sldId id="327" r:id="rId25"/>
    <p:sldId id="330" r:id="rId26"/>
    <p:sldId id="334" r:id="rId27"/>
    <p:sldId id="335" r:id="rId28"/>
    <p:sldId id="456" r:id="rId29"/>
    <p:sldId id="333" r:id="rId30"/>
    <p:sldId id="336" r:id="rId31"/>
    <p:sldId id="337" r:id="rId32"/>
    <p:sldId id="382" r:id="rId33"/>
    <p:sldId id="343" r:id="rId34"/>
    <p:sldId id="304" r:id="rId35"/>
    <p:sldId id="361" r:id="rId36"/>
    <p:sldId id="375" r:id="rId37"/>
    <p:sldId id="275" r:id="rId38"/>
    <p:sldId id="347" r:id="rId39"/>
    <p:sldId id="351" r:id="rId40"/>
    <p:sldId id="376" r:id="rId41"/>
    <p:sldId id="427" r:id="rId42"/>
    <p:sldId id="458" r:id="rId43"/>
    <p:sldId id="352" r:id="rId44"/>
    <p:sldId id="349" r:id="rId45"/>
    <p:sldId id="430" r:id="rId46"/>
    <p:sldId id="431" r:id="rId47"/>
    <p:sldId id="298" r:id="rId48"/>
    <p:sldId id="457" r:id="rId49"/>
    <p:sldId id="385" r:id="rId50"/>
    <p:sldId id="393" r:id="rId51"/>
    <p:sldId id="407" r:id="rId52"/>
    <p:sldId id="403" r:id="rId53"/>
    <p:sldId id="417" r:id="rId54"/>
    <p:sldId id="418" r:id="rId55"/>
    <p:sldId id="397" r:id="rId56"/>
    <p:sldId id="408" r:id="rId57"/>
    <p:sldId id="437" r:id="rId58"/>
    <p:sldId id="401" r:id="rId59"/>
    <p:sldId id="412" r:id="rId60"/>
    <p:sldId id="419" r:id="rId61"/>
    <p:sldId id="398" r:id="rId62"/>
    <p:sldId id="421" r:id="rId63"/>
    <p:sldId id="411" r:id="rId64"/>
    <p:sldId id="433" r:id="rId65"/>
    <p:sldId id="440" r:id="rId66"/>
    <p:sldId id="444" r:id="rId67"/>
    <p:sldId id="445" r:id="rId68"/>
    <p:sldId id="446" r:id="rId69"/>
    <p:sldId id="447" r:id="rId70"/>
    <p:sldId id="439" r:id="rId71"/>
    <p:sldId id="448" r:id="rId72"/>
    <p:sldId id="449" r:id="rId73"/>
    <p:sldId id="443" r:id="rId74"/>
    <p:sldId id="451" r:id="rId75"/>
    <p:sldId id="452" r:id="rId76"/>
    <p:sldId id="358" r:id="rId77"/>
    <p:sldId id="460" r:id="rId78"/>
    <p:sldId id="454" r:id="rId79"/>
    <p:sldId id="459" r:id="rId80"/>
    <p:sldId id="461" r:id="rId8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F2"/>
    <a:srgbClr val="558EFA"/>
    <a:srgbClr val="558EE9"/>
    <a:srgbClr val="0099CC"/>
    <a:srgbClr val="028BD0"/>
    <a:srgbClr val="FB4005"/>
    <a:srgbClr val="2217FD"/>
    <a:srgbClr val="00B0F0"/>
    <a:srgbClr val="00CCFF"/>
    <a:srgbClr val="0B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FB2B0-9D0B-4E9E-8FCA-D37042E636E5}" type="datetimeFigureOut">
              <a:rPr lang="nl-NL" smtClean="0"/>
              <a:t>10-4-2023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5A453-878A-4F63-AE11-CA534BD93C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7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E00BD-7380-433F-82E5-B28EA33E2F8F}" type="slidenum">
              <a:rPr lang="nl-NL" altLang="nl-NL"/>
              <a:pPr/>
              <a:t>45</a:t>
            </a:fld>
            <a:endParaRPr lang="nl-NL" altLang="nl-NL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2659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E00BD-7380-433F-82E5-B28EA33E2F8F}" type="slidenum">
              <a:rPr lang="nl-NL" altLang="nl-NL"/>
              <a:pPr/>
              <a:t>46</a:t>
            </a:fld>
            <a:endParaRPr lang="nl-NL" altLang="nl-NL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487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79910-051C-4810-8DF3-D5DA3E4A88EB}" type="slidenum">
              <a:rPr lang="nl-NL" altLang="nl-NL"/>
              <a:pPr/>
              <a:t>49</a:t>
            </a:fld>
            <a:endParaRPr lang="nl-NL" altLang="nl-NL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972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79910-051C-4810-8DF3-D5DA3E4A88EB}" type="slidenum">
              <a:rPr lang="nl-NL" altLang="nl-NL"/>
              <a:pPr/>
              <a:t>50</a:t>
            </a:fld>
            <a:endParaRPr lang="nl-NL" altLang="nl-NL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449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5A453-878A-4F63-AE11-CA534BD93C72}" type="slidenum">
              <a:rPr lang="nl-NL" smtClean="0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8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BCA33-2AE1-410B-8D5E-526970B3F783}" type="slidenum">
              <a:rPr lang="nl-NL" altLang="nl-NL"/>
              <a:pPr/>
              <a:t>76</a:t>
            </a:fld>
            <a:endParaRPr lang="nl-NL" altLang="nl-NL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5277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98381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19062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04966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01402F-D465-4A97-8DCA-E47659A8FA5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661522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71A644C-1701-479B-99B4-1D61183F58D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26443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98036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9323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09770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7964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9157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3949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3705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36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FC1E-DB2C-42D0-9F61-65FC8A5954EB}" type="datetimeFigureOut">
              <a:rPr lang="nl-NL" smtClean="0"/>
              <a:pPr/>
              <a:t>10-4-2023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52678-812B-4A33-B3A0-29F384F7F3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mi8D73MHTAhXHyRoKHdtCABQQjRwIBw&amp;url=http://nl.clipartlogo.com/free/erlenmeyer-beaker.html&amp;psig=AFQjCNEAlvkQLIyhQljtyyCRG0bg1sPF9Q&amp;ust=149328239026541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google.nl/url?sa=i&amp;rct=j&amp;q=&amp;esrc=s&amp;source=images&amp;cd=&amp;cad=rja&amp;uact=8&amp;ved=0ahUKEwj-94HY2cHTAhWFWxQKHbjxBd8QjRwIBw&amp;url=http://www.mstworkbooks.co.za/natural-sciences/gr7/gr7-mm-02.html&amp;psig=AFQjCNGJKA0YU0JJyGNsco9HB2eFzZRd6A&amp;ust=1493280414896461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mi8D73MHTAhXHyRoKHdtCABQQjRwIBw&amp;url=http://nl.clipartlogo.com/free/erlenmeyer-beaker.html&amp;psig=AFQjCNEAlvkQLIyhQljtyyCRG0bg1sPF9Q&amp;ust=149328239026541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google.nl/url?sa=i&amp;rct=j&amp;q=&amp;esrc=s&amp;source=images&amp;cd=&amp;cad=rja&amp;uact=8&amp;ved=0ahUKEwj-94HY2cHTAhWFWxQKHbjxBd8QjRwIBw&amp;url=http://www.mstworkbooks.co.za/natural-sciences/gr7/gr7-mm-02.html&amp;psig=AFQjCNGJKA0YU0JJyGNsco9HB2eFzZRd6A&amp;ust=1493280414896461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mi8D73MHTAhXHyRoKHdtCABQQjRwIBw&amp;url=http://nl.clipartlogo.com/free/erlenmeyer-beaker.html&amp;psig=AFQjCNEAlvkQLIyhQljtyyCRG0bg1sPF9Q&amp;ust=149328239026541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google.nl/url?sa=i&amp;rct=j&amp;q=&amp;esrc=s&amp;source=images&amp;cd=&amp;cad=rja&amp;uact=8&amp;ved=0ahUKEwj-94HY2cHTAhWFWxQKHbjxBd8QjRwIBw&amp;url=http://www.mstworkbooks.co.za/natural-sciences/gr7/gr7-mm-02.html&amp;psig=AFQjCNGJKA0YU0JJyGNsco9HB2eFzZRd6A&amp;ust=1493280414896461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nl/url?sa=i&amp;rct=j&amp;q=&amp;esrc=s&amp;source=images&amp;cd=&amp;cad=rja&amp;uact=8&amp;ved=0ahUKEwimi8D73MHTAhXHyRoKHdtCABQQjRwIBw&amp;url=http://nl.clipartlogo.com/free/erlenmeyer-beaker.html&amp;psig=AFQjCNEAlvkQLIyhQljtyyCRG0bg1sPF9Q&amp;ust=149328239026541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google.nl/url?sa=i&amp;rct=j&amp;q=&amp;esrc=s&amp;source=images&amp;cd=&amp;cad=rja&amp;uact=8&amp;ved=0ahUKEwj-94HY2cHTAhWFWxQKHbjxBd8QjRwIBw&amp;url=http://www.mstworkbooks.co.za/natural-sciences/gr7/gr7-mm-02.html&amp;psig=AFQjCNGJKA0YU0JJyGNsco9HB2eFzZRd6A&amp;ust=1493280414896461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m8bWKHmRMM?feature=oembed" TargetMode="External"/><Relationship Id="rId4" Type="http://schemas.openxmlformats.org/officeDocument/2006/relationships/image" Target="../media/image2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X25exzwKhI?feature=oembed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nl/url?sa=i&amp;rct=j&amp;q=&amp;esrc=s&amp;source=images&amp;cd=&amp;cad=rja&amp;uact=8&amp;ved=0ahUKEwimi8D73MHTAhXHyRoKHdtCABQQjRwIBw&amp;url=http://nl.clipartlogo.com/free/erlenmeyer-beaker.html&amp;psig=AFQjCNEAlvkQLIyhQljtyyCRG0bg1sPF9Q&amp;ust=149328239026541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google.nl/url?sa=i&amp;rct=j&amp;q=&amp;esrc=s&amp;source=images&amp;cd=&amp;cad=rja&amp;uact=8&amp;ved=0ahUKEwj-94HY2cHTAhWFWxQKHbjxBd8QjRwIBw&amp;url=http://www.mstworkbooks.co.za/natural-sciences/gr7/gr7-mm-02.html&amp;psig=AFQjCNGJKA0YU0JJyGNsco9HB2eFzZRd6A&amp;ust=1493280414896461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nl/url?sa=i&amp;rct=j&amp;q=&amp;esrc=s&amp;source=images&amp;cd=&amp;cad=rja&amp;uact=8&amp;ved=0ahUKEwimi8D73MHTAhXHyRoKHdtCABQQjRwIBw&amp;url=http://nl.clipartlogo.com/free/erlenmeyer-beaker.html&amp;psig=AFQjCNEAlvkQLIyhQljtyyCRG0bg1sPF9Q&amp;ust=149328239026541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google.nl/url?sa=i&amp;rct=j&amp;q=&amp;esrc=s&amp;source=images&amp;cd=&amp;cad=rja&amp;uact=8&amp;ved=0ahUKEwj-94HY2cHTAhWFWxQKHbjxBd8QjRwIBw&amp;url=http://www.mstworkbooks.co.za/natural-sciences/gr7/gr7-mm-02.html&amp;psig=AFQjCNGJKA0YU0JJyGNsco9HB2eFzZRd6A&amp;ust=14932804148964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nl-NL" dirty="0"/>
              <a:t>Chromatografie</a:t>
            </a:r>
          </a:p>
        </p:txBody>
      </p:sp>
    </p:spTree>
    <p:extLst>
      <p:ext uri="{BB962C8B-B14F-4D97-AF65-F5344CB8AC3E}">
        <p14:creationId xmlns:p14="http://schemas.microsoft.com/office/powerpoint/2010/main" val="133652220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rc_mi" descr="Afbeeldingsresultaat voor rf waarde">
            <a:extLst>
              <a:ext uri="{FF2B5EF4-FFF2-40B4-BE49-F238E27FC236}">
                <a16:creationId xmlns:a16="http://schemas.microsoft.com/office/drawing/2014/main" id="{B0543EA1-FA70-4372-9E52-1789C019F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3" t="42083" r="8226" b="13555"/>
          <a:stretch/>
        </p:blipFill>
        <p:spPr bwMode="auto">
          <a:xfrm>
            <a:off x="6709340" y="1921436"/>
            <a:ext cx="2255147" cy="3451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ep 1"/>
          <p:cNvGrpSpPr>
            <a:grpSpLocks noChangeAspect="1"/>
          </p:cNvGrpSpPr>
          <p:nvPr/>
        </p:nvGrpSpPr>
        <p:grpSpPr bwMode="auto">
          <a:xfrm>
            <a:off x="2530818" y="846209"/>
            <a:ext cx="4633468" cy="5423756"/>
            <a:chOff x="2948" y="11347"/>
            <a:chExt cx="2439" cy="2855"/>
          </a:xfrm>
        </p:grpSpPr>
        <p:pic>
          <p:nvPicPr>
            <p:cNvPr id="6" name="Afbeelding 5" descr="Afbeeldingsresultaat voor bekerglas tekening">
              <a:hlinkClick r:id="rId3" tgtFrame="&quot;_blank&quot;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" y="12745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6" descr="Afbeeldingsresultaat voor paper chromatography">
              <a:hlinkClick r:id="rId5" tgtFrame="&quot;_blank&quot;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94" t="6328" b="7733"/>
            <a:stretch>
              <a:fillRect/>
            </a:stretch>
          </p:blipFill>
          <p:spPr bwMode="auto">
            <a:xfrm>
              <a:off x="4488" y="11347"/>
              <a:ext cx="644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Afbeelding 7" descr="Afbeeldingsresultaat voor bekerglas tekening">
              <a:hlinkClick r:id="rId3" tgtFrame="&quot;_blank&quot;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4329" y="12788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8" y="11740"/>
              <a:ext cx="360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54" y="13349"/>
              <a:ext cx="203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pic>
        <p:nvPicPr>
          <p:cNvPr id="19" name="irc_mi" descr="Afbeeldingsresultaat voor rf waarde">
            <a:extLst>
              <a:ext uri="{FF2B5EF4-FFF2-40B4-BE49-F238E27FC236}">
                <a16:creationId xmlns:a16="http://schemas.microsoft.com/office/drawing/2014/main" id="{DCDC9F80-2F4C-4AF6-83E6-6118CE8C1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3" t="23750" r="8978" b="58750"/>
          <a:stretch/>
        </p:blipFill>
        <p:spPr bwMode="auto">
          <a:xfrm>
            <a:off x="6669117" y="983929"/>
            <a:ext cx="2231420" cy="1350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rc_mi" descr="Afbeeldingsresultaat voor rf waarde">
            <a:extLst>
              <a:ext uri="{FF2B5EF4-FFF2-40B4-BE49-F238E27FC236}">
                <a16:creationId xmlns:a16="http://schemas.microsoft.com/office/drawing/2014/main" id="{89205DA4-A051-4C61-B901-F9B868CC7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1" t="45587" r="23619" b="52310"/>
          <a:stretch/>
        </p:blipFill>
        <p:spPr bwMode="auto">
          <a:xfrm>
            <a:off x="6342564" y="2186126"/>
            <a:ext cx="1211374" cy="16102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rc_mi" descr="Afbeeldingsresultaat voor rf waarde">
            <a:extLst>
              <a:ext uri="{FF2B5EF4-FFF2-40B4-BE49-F238E27FC236}">
                <a16:creationId xmlns:a16="http://schemas.microsoft.com/office/drawing/2014/main" id="{286EE044-8296-4D11-AA89-A1F013780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45707" r="32329" b="52568"/>
          <a:stretch/>
        </p:blipFill>
        <p:spPr bwMode="auto">
          <a:xfrm>
            <a:off x="6375491" y="4882434"/>
            <a:ext cx="414588" cy="161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1D90DEDC-4EF0-4B68-87D0-7031A83CDAFB}"/>
              </a:ext>
            </a:extLst>
          </p:cNvPr>
          <p:cNvSpPr txBox="1"/>
          <p:nvPr/>
        </p:nvSpPr>
        <p:spPr>
          <a:xfrm>
            <a:off x="7329563" y="3336963"/>
            <a:ext cx="3561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800" dirty="0"/>
              <a:t>a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B5E225F-2530-4CE3-A5FC-DCE2C6A222FF}"/>
              </a:ext>
            </a:extLst>
          </p:cNvPr>
          <p:cNvSpPr txBox="1"/>
          <p:nvPr/>
        </p:nvSpPr>
        <p:spPr>
          <a:xfrm>
            <a:off x="8590667" y="2430856"/>
            <a:ext cx="3738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8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4313608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rc_mi" descr="Afbeeldingsresultaat voor rf waarde">
            <a:extLst>
              <a:ext uri="{FF2B5EF4-FFF2-40B4-BE49-F238E27FC236}">
                <a16:creationId xmlns:a16="http://schemas.microsoft.com/office/drawing/2014/main" id="{B0543EA1-FA70-4372-9E52-1789C019F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3" t="42083" r="8226" b="13555"/>
          <a:stretch/>
        </p:blipFill>
        <p:spPr bwMode="auto">
          <a:xfrm>
            <a:off x="6709340" y="1921436"/>
            <a:ext cx="2255147" cy="3451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ep 1"/>
          <p:cNvGrpSpPr>
            <a:grpSpLocks noChangeAspect="1"/>
          </p:cNvGrpSpPr>
          <p:nvPr/>
        </p:nvGrpSpPr>
        <p:grpSpPr bwMode="auto">
          <a:xfrm>
            <a:off x="2530818" y="846209"/>
            <a:ext cx="4633468" cy="5423756"/>
            <a:chOff x="2948" y="11347"/>
            <a:chExt cx="2439" cy="2855"/>
          </a:xfrm>
        </p:grpSpPr>
        <p:pic>
          <p:nvPicPr>
            <p:cNvPr id="6" name="Afbeelding 5" descr="Afbeeldingsresultaat voor bekerglas tekening">
              <a:hlinkClick r:id="rId3" tgtFrame="&quot;_blank&quot;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" y="12745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6" descr="Afbeeldingsresultaat voor paper chromatography">
              <a:hlinkClick r:id="rId5" tgtFrame="&quot;_blank&quot;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94" t="6328" b="7733"/>
            <a:stretch>
              <a:fillRect/>
            </a:stretch>
          </p:blipFill>
          <p:spPr bwMode="auto">
            <a:xfrm>
              <a:off x="4488" y="11347"/>
              <a:ext cx="644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Afbeelding 7" descr="Afbeeldingsresultaat voor bekerglas tekening">
              <a:hlinkClick r:id="rId3" tgtFrame="&quot;_blank&quot;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4329" y="12788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8" y="11740"/>
              <a:ext cx="360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54" y="13349"/>
              <a:ext cx="203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pic>
        <p:nvPicPr>
          <p:cNvPr id="19" name="irc_mi" descr="Afbeeldingsresultaat voor rf waarde">
            <a:extLst>
              <a:ext uri="{FF2B5EF4-FFF2-40B4-BE49-F238E27FC236}">
                <a16:creationId xmlns:a16="http://schemas.microsoft.com/office/drawing/2014/main" id="{DCDC9F80-2F4C-4AF6-83E6-6118CE8C1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3" t="23750" r="8978" b="58750"/>
          <a:stretch/>
        </p:blipFill>
        <p:spPr bwMode="auto">
          <a:xfrm>
            <a:off x="6669117" y="983929"/>
            <a:ext cx="2231420" cy="1350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rc_mi" descr="Afbeeldingsresultaat voor rf waarde">
            <a:extLst>
              <a:ext uri="{FF2B5EF4-FFF2-40B4-BE49-F238E27FC236}">
                <a16:creationId xmlns:a16="http://schemas.microsoft.com/office/drawing/2014/main" id="{89205DA4-A051-4C61-B901-F9B868CC7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1" t="45587" r="23619" b="52310"/>
          <a:stretch/>
        </p:blipFill>
        <p:spPr bwMode="auto">
          <a:xfrm>
            <a:off x="6342564" y="2186126"/>
            <a:ext cx="1211374" cy="16102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rc_mi" descr="Afbeeldingsresultaat voor rf waarde">
            <a:extLst>
              <a:ext uri="{FF2B5EF4-FFF2-40B4-BE49-F238E27FC236}">
                <a16:creationId xmlns:a16="http://schemas.microsoft.com/office/drawing/2014/main" id="{286EE044-8296-4D11-AA89-A1F013780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45707" r="32329" b="52568"/>
          <a:stretch/>
        </p:blipFill>
        <p:spPr bwMode="auto">
          <a:xfrm>
            <a:off x="6375491" y="4882434"/>
            <a:ext cx="414588" cy="161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ep 24">
            <a:extLst>
              <a:ext uri="{FF2B5EF4-FFF2-40B4-BE49-F238E27FC236}">
                <a16:creationId xmlns:a16="http://schemas.microsoft.com/office/drawing/2014/main" id="{4FE68EB2-D41C-4E1D-AD37-E0C63E68DA22}"/>
              </a:ext>
            </a:extLst>
          </p:cNvPr>
          <p:cNvGrpSpPr/>
          <p:nvPr/>
        </p:nvGrpSpPr>
        <p:grpSpPr>
          <a:xfrm>
            <a:off x="1039325" y="1812634"/>
            <a:ext cx="1938238" cy="908005"/>
            <a:chOff x="964087" y="1552044"/>
            <a:chExt cx="1938238" cy="908005"/>
          </a:xfrm>
        </p:grpSpPr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1B724534-8BBA-430B-B5D6-ACEBB4290A53}"/>
                </a:ext>
              </a:extLst>
            </p:cNvPr>
            <p:cNvSpPr txBox="1"/>
            <p:nvPr/>
          </p:nvSpPr>
          <p:spPr>
            <a:xfrm>
              <a:off x="964087" y="1749535"/>
              <a:ext cx="1762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Rf-waarde = 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1C57EB0B-37B1-4921-97DC-FAAF87C1B137}"/>
                </a:ext>
              </a:extLst>
            </p:cNvPr>
            <p:cNvSpPr txBox="1"/>
            <p:nvPr/>
          </p:nvSpPr>
          <p:spPr>
            <a:xfrm>
              <a:off x="2555755" y="1552044"/>
              <a:ext cx="346570" cy="908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a</a:t>
              </a:r>
            </a:p>
            <a:p>
              <a:pPr>
                <a:lnSpc>
                  <a:spcPts val="0"/>
                </a:lnSpc>
              </a:pPr>
              <a:r>
                <a:rPr lang="nl-NL" sz="2400" dirty="0"/>
                <a:t>_</a:t>
              </a:r>
            </a:p>
            <a:p>
              <a:pPr>
                <a:spcBef>
                  <a:spcPts val="600"/>
                </a:spcBef>
              </a:pPr>
              <a:r>
                <a:rPr lang="nl-NL" sz="2400" dirty="0"/>
                <a:t>b</a:t>
              </a:r>
            </a:p>
          </p:txBody>
        </p:sp>
      </p:grpSp>
      <p:sp>
        <p:nvSpPr>
          <p:cNvPr id="26" name="Tekstvak 25">
            <a:extLst>
              <a:ext uri="{FF2B5EF4-FFF2-40B4-BE49-F238E27FC236}">
                <a16:creationId xmlns:a16="http://schemas.microsoft.com/office/drawing/2014/main" id="{1D90DEDC-4EF0-4B68-87D0-7031A83CDAFB}"/>
              </a:ext>
            </a:extLst>
          </p:cNvPr>
          <p:cNvSpPr txBox="1"/>
          <p:nvPr/>
        </p:nvSpPr>
        <p:spPr>
          <a:xfrm>
            <a:off x="7329563" y="3336963"/>
            <a:ext cx="3561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800" dirty="0"/>
              <a:t>a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B5E225F-2530-4CE3-A5FC-DCE2C6A222FF}"/>
              </a:ext>
            </a:extLst>
          </p:cNvPr>
          <p:cNvSpPr txBox="1"/>
          <p:nvPr/>
        </p:nvSpPr>
        <p:spPr>
          <a:xfrm>
            <a:off x="8590667" y="2430856"/>
            <a:ext cx="3738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8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8003799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rc_mi" descr="Afbeeldingsresultaat voor rf waarde">
            <a:extLst>
              <a:ext uri="{FF2B5EF4-FFF2-40B4-BE49-F238E27FC236}">
                <a16:creationId xmlns:a16="http://schemas.microsoft.com/office/drawing/2014/main" id="{B0543EA1-FA70-4372-9E52-1789C019F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3" t="42083" r="8226" b="13555"/>
          <a:stretch/>
        </p:blipFill>
        <p:spPr bwMode="auto">
          <a:xfrm>
            <a:off x="6709340" y="1921436"/>
            <a:ext cx="2255147" cy="3451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ep 1"/>
          <p:cNvGrpSpPr>
            <a:grpSpLocks noChangeAspect="1"/>
          </p:cNvGrpSpPr>
          <p:nvPr/>
        </p:nvGrpSpPr>
        <p:grpSpPr bwMode="auto">
          <a:xfrm>
            <a:off x="2530818" y="846209"/>
            <a:ext cx="4633468" cy="5423756"/>
            <a:chOff x="2948" y="11347"/>
            <a:chExt cx="2439" cy="2855"/>
          </a:xfrm>
        </p:grpSpPr>
        <p:pic>
          <p:nvPicPr>
            <p:cNvPr id="6" name="Afbeelding 5" descr="Afbeeldingsresultaat voor bekerglas tekening">
              <a:hlinkClick r:id="rId3" tgtFrame="&quot;_blank&quot;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" y="12745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6" descr="Afbeeldingsresultaat voor paper chromatography">
              <a:hlinkClick r:id="rId5" tgtFrame="&quot;_blank&quot;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94" t="6328" b="7733"/>
            <a:stretch>
              <a:fillRect/>
            </a:stretch>
          </p:blipFill>
          <p:spPr bwMode="auto">
            <a:xfrm>
              <a:off x="4488" y="11347"/>
              <a:ext cx="644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Afbeelding 7" descr="Afbeeldingsresultaat voor bekerglas tekening">
              <a:hlinkClick r:id="rId3" tgtFrame="&quot;_blank&quot;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4329" y="12788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8" y="11740"/>
              <a:ext cx="360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54" y="13349"/>
              <a:ext cx="203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pic>
        <p:nvPicPr>
          <p:cNvPr id="19" name="irc_mi" descr="Afbeeldingsresultaat voor rf waarde">
            <a:extLst>
              <a:ext uri="{FF2B5EF4-FFF2-40B4-BE49-F238E27FC236}">
                <a16:creationId xmlns:a16="http://schemas.microsoft.com/office/drawing/2014/main" id="{DCDC9F80-2F4C-4AF6-83E6-6118CE8C1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3" t="23750" r="8978" b="58750"/>
          <a:stretch/>
        </p:blipFill>
        <p:spPr bwMode="auto">
          <a:xfrm>
            <a:off x="6669117" y="983929"/>
            <a:ext cx="2231420" cy="1350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rc_mi" descr="Afbeeldingsresultaat voor rf waarde">
            <a:extLst>
              <a:ext uri="{FF2B5EF4-FFF2-40B4-BE49-F238E27FC236}">
                <a16:creationId xmlns:a16="http://schemas.microsoft.com/office/drawing/2014/main" id="{89205DA4-A051-4C61-B901-F9B868CC7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1" t="45587" r="23619" b="52310"/>
          <a:stretch/>
        </p:blipFill>
        <p:spPr bwMode="auto">
          <a:xfrm>
            <a:off x="6342564" y="2186126"/>
            <a:ext cx="1211374" cy="16102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rc_mi" descr="Afbeeldingsresultaat voor rf waarde">
            <a:extLst>
              <a:ext uri="{FF2B5EF4-FFF2-40B4-BE49-F238E27FC236}">
                <a16:creationId xmlns:a16="http://schemas.microsoft.com/office/drawing/2014/main" id="{286EE044-8296-4D11-AA89-A1F013780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45707" r="32329" b="52568"/>
          <a:stretch/>
        </p:blipFill>
        <p:spPr bwMode="auto">
          <a:xfrm>
            <a:off x="6375491" y="4882434"/>
            <a:ext cx="414588" cy="161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ep 24">
            <a:extLst>
              <a:ext uri="{FF2B5EF4-FFF2-40B4-BE49-F238E27FC236}">
                <a16:creationId xmlns:a16="http://schemas.microsoft.com/office/drawing/2014/main" id="{4FE68EB2-D41C-4E1D-AD37-E0C63E68DA22}"/>
              </a:ext>
            </a:extLst>
          </p:cNvPr>
          <p:cNvGrpSpPr/>
          <p:nvPr/>
        </p:nvGrpSpPr>
        <p:grpSpPr>
          <a:xfrm>
            <a:off x="1039325" y="1812634"/>
            <a:ext cx="1938238" cy="908005"/>
            <a:chOff x="964087" y="1552044"/>
            <a:chExt cx="1938238" cy="908005"/>
          </a:xfrm>
        </p:grpSpPr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1B724534-8BBA-430B-B5D6-ACEBB4290A53}"/>
                </a:ext>
              </a:extLst>
            </p:cNvPr>
            <p:cNvSpPr txBox="1"/>
            <p:nvPr/>
          </p:nvSpPr>
          <p:spPr>
            <a:xfrm>
              <a:off x="964087" y="1749535"/>
              <a:ext cx="1762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Rf-waarde = 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1C57EB0B-37B1-4921-97DC-FAAF87C1B137}"/>
                </a:ext>
              </a:extLst>
            </p:cNvPr>
            <p:cNvSpPr txBox="1"/>
            <p:nvPr/>
          </p:nvSpPr>
          <p:spPr>
            <a:xfrm>
              <a:off x="2555755" y="1552044"/>
              <a:ext cx="346570" cy="908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a</a:t>
              </a:r>
            </a:p>
            <a:p>
              <a:pPr>
                <a:lnSpc>
                  <a:spcPts val="0"/>
                </a:lnSpc>
              </a:pPr>
              <a:r>
                <a:rPr lang="nl-NL" sz="2400" dirty="0"/>
                <a:t>_</a:t>
              </a:r>
            </a:p>
            <a:p>
              <a:pPr>
                <a:spcBef>
                  <a:spcPts val="600"/>
                </a:spcBef>
              </a:pPr>
              <a:r>
                <a:rPr lang="nl-NL" sz="2400" dirty="0"/>
                <a:t>b</a:t>
              </a:r>
            </a:p>
          </p:txBody>
        </p:sp>
      </p:grpSp>
      <p:sp>
        <p:nvSpPr>
          <p:cNvPr id="26" name="Tekstvak 25">
            <a:extLst>
              <a:ext uri="{FF2B5EF4-FFF2-40B4-BE49-F238E27FC236}">
                <a16:creationId xmlns:a16="http://schemas.microsoft.com/office/drawing/2014/main" id="{1D90DEDC-4EF0-4B68-87D0-7031A83CDAFB}"/>
              </a:ext>
            </a:extLst>
          </p:cNvPr>
          <p:cNvSpPr txBox="1"/>
          <p:nvPr/>
        </p:nvSpPr>
        <p:spPr>
          <a:xfrm>
            <a:off x="7329563" y="3336963"/>
            <a:ext cx="3561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800" dirty="0"/>
              <a:t>a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B5E225F-2530-4CE3-A5FC-DCE2C6A222FF}"/>
              </a:ext>
            </a:extLst>
          </p:cNvPr>
          <p:cNvSpPr txBox="1"/>
          <p:nvPr/>
        </p:nvSpPr>
        <p:spPr>
          <a:xfrm>
            <a:off x="8590667" y="2430856"/>
            <a:ext cx="3738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800" dirty="0"/>
              <a:t>b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DC287AC5-43CE-450A-BC80-D13B57D42EA0}"/>
              </a:ext>
            </a:extLst>
          </p:cNvPr>
          <p:cNvSpPr txBox="1"/>
          <p:nvPr/>
        </p:nvSpPr>
        <p:spPr>
          <a:xfrm>
            <a:off x="1039325" y="3057446"/>
            <a:ext cx="23743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Afhankelijk van:</a:t>
            </a:r>
          </a:p>
          <a:p>
            <a:r>
              <a:rPr lang="nl-NL" sz="400" dirty="0"/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l-NL" sz="2000" dirty="0"/>
              <a:t>soort papier,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l-NL" sz="2000" dirty="0"/>
              <a:t>soort loopvloeistof,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l-NL" sz="2000" dirty="0"/>
              <a:t>temperatuur</a:t>
            </a:r>
          </a:p>
        </p:txBody>
      </p:sp>
    </p:spTree>
    <p:extLst>
      <p:ext uri="{BB962C8B-B14F-4D97-AF65-F5344CB8AC3E}">
        <p14:creationId xmlns:p14="http://schemas.microsoft.com/office/powerpoint/2010/main" val="227475045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dirty="0"/>
              <a:t>Kolomchromatografie</a:t>
            </a:r>
          </a:p>
        </p:txBody>
      </p:sp>
    </p:spTree>
    <p:extLst>
      <p:ext uri="{BB962C8B-B14F-4D97-AF65-F5344CB8AC3E}">
        <p14:creationId xmlns:p14="http://schemas.microsoft.com/office/powerpoint/2010/main" val="309624994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dirty="0"/>
              <a:t>Kolomchromatografie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1812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A8977177-8058-467C-A9F3-7163A42B7E8B}"/>
              </a:ext>
            </a:extLst>
          </p:cNvPr>
          <p:cNvSpPr/>
          <p:nvPr/>
        </p:nvSpPr>
        <p:spPr>
          <a:xfrm>
            <a:off x="1846188" y="2433600"/>
            <a:ext cx="165600" cy="72000"/>
          </a:xfrm>
          <a:prstGeom prst="rect">
            <a:avLst/>
          </a:prstGeom>
          <a:solidFill>
            <a:srgbClr val="FB400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57534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dirty="0"/>
              <a:t>Kolomchromatografie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1812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1875386" y="1800000"/>
                <a:ext cx="5688632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ym typeface="Wingdings" panose="05000000000000000000" pitchFamily="2" charset="2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nl-N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sz="3200" dirty="0">
                    <a:sym typeface="Wingdings" panose="05000000000000000000" pitchFamily="2" charset="2"/>
                  </a:rPr>
                  <a:t>    </a:t>
                </a:r>
                <a:r>
                  <a:rPr lang="nl-NL" sz="32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mobiele fase</a:t>
                </a:r>
              </a:p>
              <a:p>
                <a:endParaRPr lang="nl-NL" dirty="0">
                  <a:sym typeface="Wingdings" panose="05000000000000000000" pitchFamily="2" charset="2"/>
                </a:endParaRPr>
              </a:p>
              <a:p>
                <a:endParaRPr lang="nl-NL" sz="800" dirty="0">
                  <a:sym typeface="Wingdings" panose="05000000000000000000" pitchFamily="2" charset="2"/>
                </a:endParaRPr>
              </a:p>
              <a:p>
                <a:endParaRPr lang="nl-NL" sz="1200" dirty="0">
                  <a:sym typeface="Wingdings" panose="05000000000000000000" pitchFamily="2" charset="2"/>
                </a:endParaRPr>
              </a:p>
              <a:p>
                <a:endParaRPr lang="nl-NL" sz="200" dirty="0">
                  <a:sym typeface="Wingdings" panose="05000000000000000000" pitchFamily="2" charset="2"/>
                </a:endParaRPr>
              </a:p>
              <a:p>
                <a:endParaRPr lang="nl-NL" sz="200" dirty="0">
                  <a:sym typeface="Wingdings" panose="05000000000000000000" pitchFamily="2" charset="2"/>
                </a:endParaRPr>
              </a:p>
              <a:p>
                <a:endParaRPr lang="nl-NL" sz="200" dirty="0">
                  <a:sym typeface="Wingdings" panose="05000000000000000000" pitchFamily="2" charset="2"/>
                </a:endParaRPr>
              </a:p>
              <a:p>
                <a:endParaRPr lang="nl-NL" sz="2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nl-N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nl-NL" sz="3200" dirty="0">
                    <a:sym typeface="Wingdings" panose="05000000000000000000" pitchFamily="2" charset="2"/>
                  </a:rPr>
                  <a:t>  </a:t>
                </a:r>
                <a:r>
                  <a:rPr lang="nl-NL" sz="32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stationaire fase</a:t>
                </a:r>
                <a:endParaRPr lang="nl-N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386" y="1800000"/>
                <a:ext cx="5688632" cy="1785104"/>
              </a:xfrm>
              <a:prstGeom prst="rect">
                <a:avLst/>
              </a:prstGeom>
              <a:blipFill>
                <a:blip r:embed="rId3"/>
                <a:stretch>
                  <a:fillRect t="-4096" b="-1058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hoek 4">
            <a:extLst>
              <a:ext uri="{FF2B5EF4-FFF2-40B4-BE49-F238E27FC236}">
                <a16:creationId xmlns:a16="http://schemas.microsoft.com/office/drawing/2014/main" id="{FBD5BE14-FB99-4C64-A4E4-3C3E831C8A27}"/>
              </a:ext>
            </a:extLst>
          </p:cNvPr>
          <p:cNvSpPr/>
          <p:nvPr/>
        </p:nvSpPr>
        <p:spPr>
          <a:xfrm>
            <a:off x="1846188" y="2433600"/>
            <a:ext cx="165600" cy="72000"/>
          </a:xfrm>
          <a:prstGeom prst="rect">
            <a:avLst/>
          </a:prstGeom>
          <a:solidFill>
            <a:srgbClr val="FB400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8025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dirty="0"/>
              <a:t>Kolomchromatografie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1812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96" y="1628800"/>
            <a:ext cx="21812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4564800" y="3366000"/>
            <a:ext cx="165600" cy="108000"/>
          </a:xfrm>
          <a:prstGeom prst="rect">
            <a:avLst/>
          </a:prstGeom>
          <a:solidFill>
            <a:srgbClr val="F9800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5F38033-B275-4E23-A96E-56DA7DBB4D4B}"/>
              </a:ext>
            </a:extLst>
          </p:cNvPr>
          <p:cNvSpPr/>
          <p:nvPr/>
        </p:nvSpPr>
        <p:spPr>
          <a:xfrm>
            <a:off x="4564109" y="2858400"/>
            <a:ext cx="165600" cy="108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E1595CB-0C0E-4A86-A7ED-E6DF0D4B1522}"/>
              </a:ext>
            </a:extLst>
          </p:cNvPr>
          <p:cNvSpPr/>
          <p:nvPr/>
        </p:nvSpPr>
        <p:spPr>
          <a:xfrm>
            <a:off x="1846188" y="2433600"/>
            <a:ext cx="165600" cy="72000"/>
          </a:xfrm>
          <a:prstGeom prst="rect">
            <a:avLst/>
          </a:prstGeom>
          <a:solidFill>
            <a:srgbClr val="FB400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98472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dirty="0"/>
              <a:t>Kolomchromatografie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1812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96" y="1628799"/>
            <a:ext cx="21812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3977"/>
            <a:ext cx="21812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4564800" y="3366000"/>
            <a:ext cx="165600" cy="108000"/>
          </a:xfrm>
          <a:prstGeom prst="rect">
            <a:avLst/>
          </a:prstGeom>
          <a:solidFill>
            <a:srgbClr val="F9800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5F38033-B275-4E23-A96E-56DA7DBB4D4B}"/>
              </a:ext>
            </a:extLst>
          </p:cNvPr>
          <p:cNvSpPr/>
          <p:nvPr/>
        </p:nvSpPr>
        <p:spPr>
          <a:xfrm>
            <a:off x="4564109" y="2858400"/>
            <a:ext cx="165600" cy="108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C4382D6-A6C5-4881-8D78-8778CF059E80}"/>
              </a:ext>
            </a:extLst>
          </p:cNvPr>
          <p:cNvSpPr/>
          <p:nvPr/>
        </p:nvSpPr>
        <p:spPr>
          <a:xfrm>
            <a:off x="7174780" y="3645024"/>
            <a:ext cx="165600" cy="108000"/>
          </a:xfrm>
          <a:prstGeom prst="rect">
            <a:avLst/>
          </a:prstGeom>
          <a:solidFill>
            <a:srgbClr val="CC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E1595CB-0C0E-4A86-A7ED-E6DF0D4B1522}"/>
              </a:ext>
            </a:extLst>
          </p:cNvPr>
          <p:cNvSpPr/>
          <p:nvPr/>
        </p:nvSpPr>
        <p:spPr>
          <a:xfrm>
            <a:off x="1846188" y="2433600"/>
            <a:ext cx="165600" cy="72000"/>
          </a:xfrm>
          <a:prstGeom prst="rect">
            <a:avLst/>
          </a:prstGeom>
          <a:solidFill>
            <a:srgbClr val="FB400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15902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2" t="-3335" r="6603" b="3335"/>
          <a:stretch/>
        </p:blipFill>
        <p:spPr>
          <a:xfrm>
            <a:off x="6421223" y="-1179512"/>
            <a:ext cx="2722777" cy="803751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87165"/>
          <a:stretch/>
        </p:blipFill>
        <p:spPr>
          <a:xfrm>
            <a:off x="35502" y="-891480"/>
            <a:ext cx="3024330" cy="87245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5" t="-3335" r="46310" b="3335"/>
          <a:stretch/>
        </p:blipFill>
        <p:spPr>
          <a:xfrm>
            <a:off x="3419872" y="-1323528"/>
            <a:ext cx="2665538" cy="85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5212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7672"/>
            <a:ext cx="5616624" cy="687334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067944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1950</a:t>
            </a:r>
          </a:p>
        </p:txBody>
      </p:sp>
    </p:spTree>
    <p:extLst>
      <p:ext uri="{BB962C8B-B14F-4D97-AF65-F5344CB8AC3E}">
        <p14:creationId xmlns:p14="http://schemas.microsoft.com/office/powerpoint/2010/main" val="320077315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nl-NL" dirty="0"/>
              <a:t>          </a:t>
            </a:r>
            <a:r>
              <a:rPr lang="nl-NL" sz="2400" dirty="0"/>
              <a:t> </a:t>
            </a:r>
            <a:r>
              <a:rPr lang="nl-NL" dirty="0"/>
              <a:t>Papierchromatografie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4549445" cy="493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31099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       Gaschromatografie</a:t>
            </a:r>
          </a:p>
        </p:txBody>
      </p:sp>
    </p:spTree>
    <p:extLst>
      <p:ext uri="{BB962C8B-B14F-4D97-AF65-F5344CB8AC3E}">
        <p14:creationId xmlns:p14="http://schemas.microsoft.com/office/powerpoint/2010/main" val="2070666905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36"/>
            <a:ext cx="9144000" cy="685800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       Gaschromatografie</a:t>
            </a:r>
          </a:p>
        </p:txBody>
      </p:sp>
    </p:spTree>
    <p:extLst>
      <p:ext uri="{BB962C8B-B14F-4D97-AF65-F5344CB8AC3E}">
        <p14:creationId xmlns:p14="http://schemas.microsoft.com/office/powerpoint/2010/main" val="41096662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-108520" y="2745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      </a:t>
            </a:r>
            <a:r>
              <a:rPr lang="nl-NL" sz="800" dirty="0"/>
              <a:t>          </a:t>
            </a:r>
            <a:r>
              <a:rPr lang="nl-NL" dirty="0"/>
              <a:t>Gaschromatograaf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871"/>
            <a:ext cx="9144000" cy="53631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843808" y="1544643"/>
            <a:ext cx="3965628" cy="54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259326" y="6165304"/>
            <a:ext cx="217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</a:t>
            </a:r>
            <a:endParaRPr lang="nl-NL" sz="2800" dirty="0"/>
          </a:p>
        </p:txBody>
      </p:sp>
      <p:sp>
        <p:nvSpPr>
          <p:cNvPr id="12" name="Rechthoek 11"/>
          <p:cNvSpPr/>
          <p:nvPr/>
        </p:nvSpPr>
        <p:spPr>
          <a:xfrm>
            <a:off x="7092280" y="2852935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444"/>
          <a:stretch/>
        </p:blipFill>
        <p:spPr>
          <a:xfrm>
            <a:off x="6876256" y="2852935"/>
            <a:ext cx="1800200" cy="542492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6747078" y="3716492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54F7D58-604C-4218-B2EA-E8D1E942D59C}"/>
              </a:ext>
            </a:extLst>
          </p:cNvPr>
          <p:cNvSpPr/>
          <p:nvPr/>
        </p:nvSpPr>
        <p:spPr>
          <a:xfrm>
            <a:off x="6930000" y="2775600"/>
            <a:ext cx="1779054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92541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631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930655" y="1199475"/>
            <a:ext cx="3816424" cy="7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092280" y="2852935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747078" y="3716492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395535" y="5373216"/>
            <a:ext cx="2535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gas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236C0DF-1C7E-4E88-B020-F3307D4CCA46}"/>
              </a:ext>
            </a:extLst>
          </p:cNvPr>
          <p:cNvSpPr/>
          <p:nvPr/>
        </p:nvSpPr>
        <p:spPr>
          <a:xfrm>
            <a:off x="6930000" y="2775600"/>
            <a:ext cx="1779054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9B08802-3A13-BF89-B6C2-1DD1ED5BA6A2}"/>
              </a:ext>
            </a:extLst>
          </p:cNvPr>
          <p:cNvSpPr txBox="1">
            <a:spLocks/>
          </p:cNvSpPr>
          <p:nvPr/>
        </p:nvSpPr>
        <p:spPr>
          <a:xfrm>
            <a:off x="-108520" y="2745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      </a:t>
            </a:r>
            <a:r>
              <a:rPr lang="nl-NL" sz="800" dirty="0"/>
              <a:t>          </a:t>
            </a:r>
            <a:r>
              <a:rPr lang="nl-NL" dirty="0"/>
              <a:t>Gaschromatograaf</a:t>
            </a:r>
          </a:p>
        </p:txBody>
      </p:sp>
    </p:spTree>
    <p:extLst>
      <p:ext uri="{BB962C8B-B14F-4D97-AF65-F5344CB8AC3E}">
        <p14:creationId xmlns:p14="http://schemas.microsoft.com/office/powerpoint/2010/main" val="367800756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631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930655" y="1199475"/>
            <a:ext cx="3816424" cy="7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092280" y="2852935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747078" y="3716492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395535" y="5373216"/>
            <a:ext cx="2535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gas:</a:t>
            </a:r>
          </a:p>
          <a:p>
            <a:r>
              <a:rPr lang="nl-NL" sz="2800" dirty="0">
                <a:solidFill>
                  <a:srgbClr val="FF0000"/>
                </a:solidFill>
              </a:rPr>
              <a:t>mobiele fase</a:t>
            </a:r>
          </a:p>
        </p:txBody>
      </p:sp>
      <p:sp>
        <p:nvSpPr>
          <p:cNvPr id="10" name="Punthaak 9"/>
          <p:cNvSpPr/>
          <p:nvPr/>
        </p:nvSpPr>
        <p:spPr>
          <a:xfrm>
            <a:off x="2339752" y="2780927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unthaak 17"/>
          <p:cNvSpPr/>
          <p:nvPr/>
        </p:nvSpPr>
        <p:spPr>
          <a:xfrm>
            <a:off x="3738390" y="2852770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unthaak 18"/>
          <p:cNvSpPr/>
          <p:nvPr/>
        </p:nvSpPr>
        <p:spPr>
          <a:xfrm>
            <a:off x="6199599" y="3068465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3FBAC2B-1EB2-4055-BB2F-600EB66691FB}"/>
              </a:ext>
            </a:extLst>
          </p:cNvPr>
          <p:cNvSpPr/>
          <p:nvPr/>
        </p:nvSpPr>
        <p:spPr>
          <a:xfrm>
            <a:off x="6930000" y="2775600"/>
            <a:ext cx="1779054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34AAF41-F06D-BB67-36C4-B0AA7B6BD795}"/>
              </a:ext>
            </a:extLst>
          </p:cNvPr>
          <p:cNvSpPr txBox="1">
            <a:spLocks/>
          </p:cNvSpPr>
          <p:nvPr/>
        </p:nvSpPr>
        <p:spPr>
          <a:xfrm>
            <a:off x="-108520" y="2745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      </a:t>
            </a:r>
            <a:r>
              <a:rPr lang="nl-NL" sz="800" dirty="0"/>
              <a:t>          </a:t>
            </a:r>
            <a:r>
              <a:rPr lang="nl-NL" dirty="0"/>
              <a:t>Gaschromatograaf</a:t>
            </a:r>
          </a:p>
        </p:txBody>
      </p:sp>
    </p:spTree>
    <p:extLst>
      <p:ext uri="{BB962C8B-B14F-4D97-AF65-F5344CB8AC3E}">
        <p14:creationId xmlns:p14="http://schemas.microsoft.com/office/powerpoint/2010/main" val="181210289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631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930655" y="1199475"/>
            <a:ext cx="3816424" cy="7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259326" y="6165304"/>
            <a:ext cx="217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</a:t>
            </a:r>
            <a:endParaRPr lang="nl-NL" sz="2800" dirty="0"/>
          </a:p>
        </p:txBody>
      </p:sp>
      <p:sp>
        <p:nvSpPr>
          <p:cNvPr id="12" name="Rechthoek 11"/>
          <p:cNvSpPr/>
          <p:nvPr/>
        </p:nvSpPr>
        <p:spPr>
          <a:xfrm>
            <a:off x="7092280" y="2852935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747078" y="3716492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395535" y="5373216"/>
            <a:ext cx="2535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gas:</a:t>
            </a:r>
          </a:p>
          <a:p>
            <a:r>
              <a:rPr lang="nl-NL" sz="2800" dirty="0"/>
              <a:t>mobiele fase</a:t>
            </a:r>
          </a:p>
        </p:txBody>
      </p:sp>
      <p:sp>
        <p:nvSpPr>
          <p:cNvPr id="10" name="Punthaak 9"/>
          <p:cNvSpPr/>
          <p:nvPr/>
        </p:nvSpPr>
        <p:spPr>
          <a:xfrm>
            <a:off x="2339752" y="2780927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unthaak 17"/>
          <p:cNvSpPr/>
          <p:nvPr/>
        </p:nvSpPr>
        <p:spPr>
          <a:xfrm>
            <a:off x="3738390" y="2852770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unthaak 18"/>
          <p:cNvSpPr/>
          <p:nvPr/>
        </p:nvSpPr>
        <p:spPr>
          <a:xfrm>
            <a:off x="6199599" y="3068465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082783" y="5040559"/>
            <a:ext cx="461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           </a:t>
            </a:r>
            <a:r>
              <a:rPr lang="nl-NL" sz="3200" dirty="0">
                <a:solidFill>
                  <a:srgbClr val="FF0000"/>
                </a:solidFill>
              </a:rPr>
              <a:t>kolom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E7C82F5-7211-4DEE-9CA4-30E3A139CA37}"/>
              </a:ext>
            </a:extLst>
          </p:cNvPr>
          <p:cNvSpPr/>
          <p:nvPr/>
        </p:nvSpPr>
        <p:spPr>
          <a:xfrm>
            <a:off x="6930000" y="2775600"/>
            <a:ext cx="1779054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84A4310-5E69-E3D1-44BF-1034D4799CD3}"/>
              </a:ext>
            </a:extLst>
          </p:cNvPr>
          <p:cNvSpPr txBox="1">
            <a:spLocks/>
          </p:cNvSpPr>
          <p:nvPr/>
        </p:nvSpPr>
        <p:spPr>
          <a:xfrm>
            <a:off x="-108520" y="2745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      </a:t>
            </a:r>
            <a:r>
              <a:rPr lang="nl-NL" sz="800" dirty="0"/>
              <a:t>          </a:t>
            </a:r>
            <a:r>
              <a:rPr lang="nl-NL" dirty="0"/>
              <a:t>Gaschromatograaf</a:t>
            </a:r>
          </a:p>
        </p:txBody>
      </p:sp>
    </p:spTree>
    <p:extLst>
      <p:ext uri="{BB962C8B-B14F-4D97-AF65-F5344CB8AC3E}">
        <p14:creationId xmlns:p14="http://schemas.microsoft.com/office/powerpoint/2010/main" val="52747303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631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930655" y="1199475"/>
            <a:ext cx="3816424" cy="7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259326" y="6165304"/>
            <a:ext cx="217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</a:t>
            </a:r>
            <a:endParaRPr lang="nl-NL" sz="2800" dirty="0"/>
          </a:p>
        </p:txBody>
      </p:sp>
      <p:sp>
        <p:nvSpPr>
          <p:cNvPr id="12" name="Rechthoek 11"/>
          <p:cNvSpPr/>
          <p:nvPr/>
        </p:nvSpPr>
        <p:spPr>
          <a:xfrm>
            <a:off x="7092280" y="2852935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747078" y="3716492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395535" y="5373216"/>
            <a:ext cx="2535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gas:</a:t>
            </a:r>
          </a:p>
          <a:p>
            <a:r>
              <a:rPr lang="nl-NL" sz="2800" dirty="0"/>
              <a:t>mobiele fase</a:t>
            </a:r>
          </a:p>
        </p:txBody>
      </p:sp>
      <p:sp>
        <p:nvSpPr>
          <p:cNvPr id="10" name="Punthaak 9"/>
          <p:cNvSpPr/>
          <p:nvPr/>
        </p:nvSpPr>
        <p:spPr>
          <a:xfrm>
            <a:off x="2339752" y="2780927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unthaak 17"/>
          <p:cNvSpPr/>
          <p:nvPr/>
        </p:nvSpPr>
        <p:spPr>
          <a:xfrm>
            <a:off x="3738390" y="2852770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unthaak 18"/>
          <p:cNvSpPr/>
          <p:nvPr/>
        </p:nvSpPr>
        <p:spPr>
          <a:xfrm>
            <a:off x="6199599" y="3068465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082783" y="5040559"/>
            <a:ext cx="461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           kolom:  </a:t>
            </a:r>
          </a:p>
          <a:p>
            <a:r>
              <a:rPr lang="nl-NL" sz="2800" dirty="0">
                <a:solidFill>
                  <a:srgbClr val="FF0000"/>
                </a:solidFill>
              </a:rPr>
              <a:t>stationaire fase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A11A0264-93DB-4402-8DD1-59E282EAB321}"/>
              </a:ext>
            </a:extLst>
          </p:cNvPr>
          <p:cNvSpPr/>
          <p:nvPr/>
        </p:nvSpPr>
        <p:spPr>
          <a:xfrm>
            <a:off x="6930000" y="2775600"/>
            <a:ext cx="1779054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A779EB8-E462-C7F0-D53E-76F87C8B39AE}"/>
              </a:ext>
            </a:extLst>
          </p:cNvPr>
          <p:cNvSpPr txBox="1">
            <a:spLocks/>
          </p:cNvSpPr>
          <p:nvPr/>
        </p:nvSpPr>
        <p:spPr>
          <a:xfrm>
            <a:off x="-108520" y="2745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      </a:t>
            </a:r>
            <a:r>
              <a:rPr lang="nl-NL" sz="800" dirty="0"/>
              <a:t>          </a:t>
            </a:r>
            <a:r>
              <a:rPr lang="nl-NL" dirty="0"/>
              <a:t>Gaschromatograaf</a:t>
            </a:r>
          </a:p>
        </p:txBody>
      </p:sp>
    </p:spTree>
    <p:extLst>
      <p:ext uri="{BB962C8B-B14F-4D97-AF65-F5344CB8AC3E}">
        <p14:creationId xmlns:p14="http://schemas.microsoft.com/office/powerpoint/2010/main" val="425216581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631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930655" y="1199475"/>
            <a:ext cx="3816424" cy="7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259326" y="6165304"/>
            <a:ext cx="217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</a:t>
            </a:r>
            <a:r>
              <a:rPr lang="nl-NL" sz="2800" dirty="0">
                <a:solidFill>
                  <a:srgbClr val="FF0000"/>
                </a:solidFill>
              </a:rPr>
              <a:t>oven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092280" y="2852935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747078" y="3716492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395535" y="5373216"/>
            <a:ext cx="2535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gas:</a:t>
            </a:r>
          </a:p>
          <a:p>
            <a:r>
              <a:rPr lang="nl-NL" sz="2800" dirty="0"/>
              <a:t>mobiele fase</a:t>
            </a:r>
          </a:p>
        </p:txBody>
      </p:sp>
      <p:sp>
        <p:nvSpPr>
          <p:cNvPr id="10" name="Punthaak 9"/>
          <p:cNvSpPr/>
          <p:nvPr/>
        </p:nvSpPr>
        <p:spPr>
          <a:xfrm>
            <a:off x="2339752" y="2780927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unthaak 17"/>
          <p:cNvSpPr/>
          <p:nvPr/>
        </p:nvSpPr>
        <p:spPr>
          <a:xfrm>
            <a:off x="3738390" y="2852770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unthaak 18"/>
          <p:cNvSpPr/>
          <p:nvPr/>
        </p:nvSpPr>
        <p:spPr>
          <a:xfrm>
            <a:off x="6199599" y="3068465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082783" y="5040559"/>
            <a:ext cx="461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           kolom:  </a:t>
            </a:r>
          </a:p>
          <a:p>
            <a:r>
              <a:rPr lang="nl-NL" sz="2800" dirty="0"/>
              <a:t>stationaire fase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5B94304-8AF1-4C04-AC9E-95BDF1F94079}"/>
              </a:ext>
            </a:extLst>
          </p:cNvPr>
          <p:cNvSpPr/>
          <p:nvPr/>
        </p:nvSpPr>
        <p:spPr>
          <a:xfrm>
            <a:off x="6930000" y="2775600"/>
            <a:ext cx="1779054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BA2E978-5629-E48C-DC75-9C32A0AAC409}"/>
              </a:ext>
            </a:extLst>
          </p:cNvPr>
          <p:cNvSpPr txBox="1">
            <a:spLocks/>
          </p:cNvSpPr>
          <p:nvPr/>
        </p:nvSpPr>
        <p:spPr>
          <a:xfrm>
            <a:off x="-108520" y="2745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      </a:t>
            </a:r>
            <a:r>
              <a:rPr lang="nl-NL" sz="800" dirty="0"/>
              <a:t>          </a:t>
            </a:r>
            <a:r>
              <a:rPr lang="nl-NL" dirty="0"/>
              <a:t>Gaschromatograaf</a:t>
            </a:r>
          </a:p>
        </p:txBody>
      </p:sp>
    </p:spTree>
    <p:extLst>
      <p:ext uri="{BB962C8B-B14F-4D97-AF65-F5344CB8AC3E}">
        <p14:creationId xmlns:p14="http://schemas.microsoft.com/office/powerpoint/2010/main" val="2238968636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631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930655" y="1199475"/>
            <a:ext cx="3816424" cy="7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259326" y="6165304"/>
            <a:ext cx="217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</a:t>
            </a:r>
            <a:r>
              <a:rPr lang="nl-NL" sz="2800" dirty="0"/>
              <a:t>oven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092280" y="2852935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747078" y="3716492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395535" y="5373216"/>
            <a:ext cx="2535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gas:</a:t>
            </a:r>
          </a:p>
          <a:p>
            <a:r>
              <a:rPr lang="nl-NL" sz="2800" dirty="0"/>
              <a:t>mobiele fase</a:t>
            </a:r>
          </a:p>
        </p:txBody>
      </p:sp>
      <p:sp>
        <p:nvSpPr>
          <p:cNvPr id="10" name="Punthaak 9"/>
          <p:cNvSpPr/>
          <p:nvPr/>
        </p:nvSpPr>
        <p:spPr>
          <a:xfrm>
            <a:off x="2339752" y="2780927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unthaak 17"/>
          <p:cNvSpPr/>
          <p:nvPr/>
        </p:nvSpPr>
        <p:spPr>
          <a:xfrm>
            <a:off x="3738390" y="2852770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unthaak 18"/>
          <p:cNvSpPr/>
          <p:nvPr/>
        </p:nvSpPr>
        <p:spPr>
          <a:xfrm>
            <a:off x="6199599" y="3068465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082783" y="5040559"/>
            <a:ext cx="461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           kolom:  </a:t>
            </a:r>
          </a:p>
          <a:p>
            <a:r>
              <a:rPr lang="nl-NL" sz="2800" dirty="0"/>
              <a:t>stationaire fase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5B94304-8AF1-4C04-AC9E-95BDF1F94079}"/>
              </a:ext>
            </a:extLst>
          </p:cNvPr>
          <p:cNvSpPr/>
          <p:nvPr/>
        </p:nvSpPr>
        <p:spPr>
          <a:xfrm>
            <a:off x="6930000" y="2775600"/>
            <a:ext cx="1779054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B17C0BD-72F6-4AD4-8139-9263AE53A5E9}"/>
              </a:ext>
            </a:extLst>
          </p:cNvPr>
          <p:cNvSpPr txBox="1"/>
          <p:nvPr/>
        </p:nvSpPr>
        <p:spPr>
          <a:xfrm>
            <a:off x="6901408" y="209249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detector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D9C3706-65E0-3080-130F-0CA4ADA51156}"/>
              </a:ext>
            </a:extLst>
          </p:cNvPr>
          <p:cNvSpPr txBox="1">
            <a:spLocks/>
          </p:cNvSpPr>
          <p:nvPr/>
        </p:nvSpPr>
        <p:spPr>
          <a:xfrm>
            <a:off x="-108520" y="2745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      </a:t>
            </a:r>
            <a:r>
              <a:rPr lang="nl-NL" sz="800" dirty="0"/>
              <a:t>          </a:t>
            </a:r>
            <a:r>
              <a:rPr lang="nl-NL" dirty="0"/>
              <a:t>Gaschromatograaf</a:t>
            </a:r>
          </a:p>
        </p:txBody>
      </p:sp>
    </p:spTree>
    <p:extLst>
      <p:ext uri="{BB962C8B-B14F-4D97-AF65-F5344CB8AC3E}">
        <p14:creationId xmlns:p14="http://schemas.microsoft.com/office/powerpoint/2010/main" val="792325637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631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930655" y="1199475"/>
            <a:ext cx="3816424" cy="7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259326" y="6165304"/>
            <a:ext cx="217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</a:t>
            </a:r>
            <a:r>
              <a:rPr lang="nl-NL" sz="2800" dirty="0"/>
              <a:t>oven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092280" y="2852935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747078" y="3716492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717371" y="113324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</a:t>
            </a:r>
            <a:r>
              <a:rPr lang="nl-NL" sz="3200" dirty="0">
                <a:solidFill>
                  <a:srgbClr val="FF0000"/>
                </a:solidFill>
              </a:rPr>
              <a:t>mengsel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95535" y="5373216"/>
            <a:ext cx="2535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gas:</a:t>
            </a:r>
          </a:p>
          <a:p>
            <a:r>
              <a:rPr lang="nl-NL" sz="2800" dirty="0"/>
              <a:t>mobiele fase</a:t>
            </a:r>
          </a:p>
        </p:txBody>
      </p:sp>
      <p:sp>
        <p:nvSpPr>
          <p:cNvPr id="10" name="Punthaak 9"/>
          <p:cNvSpPr/>
          <p:nvPr/>
        </p:nvSpPr>
        <p:spPr>
          <a:xfrm>
            <a:off x="2339752" y="2780927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unthaak 17"/>
          <p:cNvSpPr/>
          <p:nvPr/>
        </p:nvSpPr>
        <p:spPr>
          <a:xfrm>
            <a:off x="3738390" y="2852770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unthaak 18"/>
          <p:cNvSpPr/>
          <p:nvPr/>
        </p:nvSpPr>
        <p:spPr>
          <a:xfrm>
            <a:off x="6199599" y="3068465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082783" y="5040559"/>
            <a:ext cx="461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           kolom:  </a:t>
            </a:r>
          </a:p>
          <a:p>
            <a:r>
              <a:rPr lang="nl-NL" sz="2800" dirty="0"/>
              <a:t>stationaire fase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CAE2782-9FF3-4D5D-8746-B2D0D5684BB0}"/>
              </a:ext>
            </a:extLst>
          </p:cNvPr>
          <p:cNvSpPr/>
          <p:nvPr/>
        </p:nvSpPr>
        <p:spPr>
          <a:xfrm>
            <a:off x="6930000" y="2775600"/>
            <a:ext cx="1779054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BE55C2E-C059-4802-8EB9-23BCAFE9F881}"/>
              </a:ext>
            </a:extLst>
          </p:cNvPr>
          <p:cNvSpPr txBox="1"/>
          <p:nvPr/>
        </p:nvSpPr>
        <p:spPr>
          <a:xfrm>
            <a:off x="6901408" y="209249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detector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8084E0-6B88-5A02-DC37-E6EB10111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19445" r="69951" b="62449"/>
          <a:stretch/>
        </p:blipFill>
        <p:spPr>
          <a:xfrm>
            <a:off x="3406902" y="988196"/>
            <a:ext cx="972953" cy="11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95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7152"/>
            <a:ext cx="9252520" cy="694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322332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631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930655" y="1199475"/>
            <a:ext cx="3816424" cy="7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259326" y="6165304"/>
            <a:ext cx="217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</a:t>
            </a:r>
            <a:r>
              <a:rPr lang="nl-NL" sz="2800" dirty="0"/>
              <a:t>oven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040412" y="2780927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747078" y="3716492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395535" y="5373216"/>
            <a:ext cx="2535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gas:</a:t>
            </a:r>
          </a:p>
          <a:p>
            <a:r>
              <a:rPr lang="nl-NL" sz="2800" dirty="0"/>
              <a:t>mobiele fase</a:t>
            </a:r>
          </a:p>
        </p:txBody>
      </p:sp>
      <p:sp>
        <p:nvSpPr>
          <p:cNvPr id="10" name="Punthaak 9"/>
          <p:cNvSpPr/>
          <p:nvPr/>
        </p:nvSpPr>
        <p:spPr>
          <a:xfrm>
            <a:off x="2339752" y="2780927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unthaak 17"/>
          <p:cNvSpPr/>
          <p:nvPr/>
        </p:nvSpPr>
        <p:spPr>
          <a:xfrm>
            <a:off x="3738390" y="2852770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unthaak 18"/>
          <p:cNvSpPr/>
          <p:nvPr/>
        </p:nvSpPr>
        <p:spPr>
          <a:xfrm>
            <a:off x="6199599" y="3068465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082783" y="5040559"/>
            <a:ext cx="461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           kolom:  </a:t>
            </a:r>
          </a:p>
          <a:p>
            <a:r>
              <a:rPr lang="nl-NL" sz="2800" dirty="0"/>
              <a:t>stationaire fase</a:t>
            </a:r>
          </a:p>
        </p:txBody>
      </p:sp>
      <p:sp>
        <p:nvSpPr>
          <p:cNvPr id="21" name="Punthaak 20"/>
          <p:cNvSpPr/>
          <p:nvPr/>
        </p:nvSpPr>
        <p:spPr>
          <a:xfrm rot="5400000">
            <a:off x="3439562" y="2169551"/>
            <a:ext cx="155273" cy="194653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0C31AAC-2D60-49A8-85E0-1C3C45784CBF}"/>
              </a:ext>
            </a:extLst>
          </p:cNvPr>
          <p:cNvSpPr/>
          <p:nvPr/>
        </p:nvSpPr>
        <p:spPr>
          <a:xfrm>
            <a:off x="6966255" y="3675222"/>
            <a:ext cx="1779054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53F4215-5287-46E2-A516-4870D5C0EFB8}"/>
              </a:ext>
            </a:extLst>
          </p:cNvPr>
          <p:cNvSpPr txBox="1"/>
          <p:nvPr/>
        </p:nvSpPr>
        <p:spPr>
          <a:xfrm>
            <a:off x="6901408" y="209249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363799921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026 0.08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631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930655" y="1199475"/>
            <a:ext cx="3816424" cy="7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259326" y="6165304"/>
            <a:ext cx="217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</a:t>
            </a:r>
            <a:r>
              <a:rPr lang="nl-NL" sz="2800" dirty="0"/>
              <a:t>oven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092280" y="2852935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747078" y="3716492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395535" y="5373216"/>
            <a:ext cx="2535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gas:</a:t>
            </a:r>
          </a:p>
          <a:p>
            <a:r>
              <a:rPr lang="nl-NL" sz="2800" dirty="0"/>
              <a:t>mobiele fase</a:t>
            </a:r>
          </a:p>
        </p:txBody>
      </p:sp>
      <p:sp>
        <p:nvSpPr>
          <p:cNvPr id="10" name="Punthaak 9"/>
          <p:cNvSpPr/>
          <p:nvPr/>
        </p:nvSpPr>
        <p:spPr>
          <a:xfrm>
            <a:off x="2339752" y="2780927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unthaak 17"/>
          <p:cNvSpPr/>
          <p:nvPr/>
        </p:nvSpPr>
        <p:spPr>
          <a:xfrm>
            <a:off x="3738390" y="2852770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unthaak 18"/>
          <p:cNvSpPr/>
          <p:nvPr/>
        </p:nvSpPr>
        <p:spPr>
          <a:xfrm>
            <a:off x="6199599" y="3068465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082783" y="5040559"/>
            <a:ext cx="461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           kolom:  </a:t>
            </a:r>
          </a:p>
          <a:p>
            <a:r>
              <a:rPr lang="nl-NL" sz="2800" dirty="0"/>
              <a:t>stationaire fase</a:t>
            </a:r>
          </a:p>
        </p:txBody>
      </p:sp>
      <p:sp>
        <p:nvSpPr>
          <p:cNvPr id="20" name="Punthaak 19"/>
          <p:cNvSpPr/>
          <p:nvPr/>
        </p:nvSpPr>
        <p:spPr>
          <a:xfrm>
            <a:off x="3543231" y="2808000"/>
            <a:ext cx="144016" cy="216025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6932AFC5-0B59-4A9E-9F44-D5C94E052E4E}"/>
              </a:ext>
            </a:extLst>
          </p:cNvPr>
          <p:cNvSpPr/>
          <p:nvPr/>
        </p:nvSpPr>
        <p:spPr>
          <a:xfrm>
            <a:off x="6948263" y="2775965"/>
            <a:ext cx="2088233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66C4D0C-3E7C-4991-942A-1DA859A1724F}"/>
              </a:ext>
            </a:extLst>
          </p:cNvPr>
          <p:cNvSpPr txBox="1"/>
          <p:nvPr/>
        </p:nvSpPr>
        <p:spPr>
          <a:xfrm>
            <a:off x="6901408" y="209249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detector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4AEDB02-D410-43B8-4640-86D83E35229A}"/>
              </a:ext>
            </a:extLst>
          </p:cNvPr>
          <p:cNvSpPr txBox="1"/>
          <p:nvPr/>
        </p:nvSpPr>
        <p:spPr>
          <a:xfrm>
            <a:off x="2987632" y="3419062"/>
            <a:ext cx="139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door de kolom</a:t>
            </a:r>
          </a:p>
          <a:p>
            <a:r>
              <a:rPr lang="nl-NL" sz="1600" dirty="0">
                <a:solidFill>
                  <a:srgbClr val="FF0000"/>
                </a:solidFill>
              </a:rPr>
              <a:t>      3 sec</a:t>
            </a:r>
          </a:p>
        </p:txBody>
      </p:sp>
    </p:spTree>
    <p:extLst>
      <p:ext uri="{BB962C8B-B14F-4D97-AF65-F5344CB8AC3E}">
        <p14:creationId xmlns:p14="http://schemas.microsoft.com/office/powerpoint/2010/main" val="1793893978"/>
      </p:ext>
    </p:extLst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278 L 0.00261 0.00278 C 0.01094 0.00301 0.01927 0.00324 0.02761 0.00394 C 0.02865 0.00417 0.02969 0.0044 0.03056 0.00533 C 0.03351 0.00833 0.03264 0.01343 0.03455 0.01736 C 0.03941 0.02685 0.03681 0.02315 0.0415 0.0294 C 0.04184 0.03079 0.04202 0.03218 0.04254 0.03333 C 0.04375 0.03611 0.04584 0.0382 0.04653 0.04144 C 0.04931 0.05232 0.0474 0.04699 0.05261 0.05741 L 0.05452 0.06134 L 0.0566 0.06528 C 0.05695 0.06806 0.05712 0.0706 0.05764 0.07338 C 0.05782 0.07477 0.05782 0.07639 0.05851 0.07732 C 0.05938 0.07824 0.06059 0.07801 0.06163 0.07871 C 0.06268 0.0794 0.06337 0.08079 0.06459 0.08125 C 0.0691 0.0831 0.075 0.08264 0.07969 0.08264 L 0.07969 0.08125 " pathEditMode="relative" ptsTypes="AAAAAAAAAAAAAAA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6312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930655" y="1199475"/>
            <a:ext cx="3816424" cy="7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259326" y="6165304"/>
            <a:ext cx="217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</a:t>
            </a:r>
            <a:r>
              <a:rPr lang="nl-NL" sz="2800" dirty="0"/>
              <a:t>oven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760239" y="3762053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395535" y="5373216"/>
            <a:ext cx="2535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gas:</a:t>
            </a:r>
          </a:p>
          <a:p>
            <a:r>
              <a:rPr lang="nl-NL" sz="2800" dirty="0"/>
              <a:t>mobiele fase</a:t>
            </a:r>
          </a:p>
        </p:txBody>
      </p:sp>
      <p:sp>
        <p:nvSpPr>
          <p:cNvPr id="10" name="Punthaak 9"/>
          <p:cNvSpPr/>
          <p:nvPr/>
        </p:nvSpPr>
        <p:spPr>
          <a:xfrm>
            <a:off x="2339752" y="2780927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unthaak 17"/>
          <p:cNvSpPr/>
          <p:nvPr/>
        </p:nvSpPr>
        <p:spPr>
          <a:xfrm>
            <a:off x="3738390" y="2852770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unthaak 18"/>
          <p:cNvSpPr/>
          <p:nvPr/>
        </p:nvSpPr>
        <p:spPr>
          <a:xfrm>
            <a:off x="6199599" y="3068465"/>
            <a:ext cx="144016" cy="216025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082783" y="5040559"/>
            <a:ext cx="461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           kolom:  </a:t>
            </a:r>
          </a:p>
          <a:p>
            <a:r>
              <a:rPr lang="nl-NL" sz="2800" dirty="0"/>
              <a:t>stationaire fase</a:t>
            </a:r>
          </a:p>
        </p:txBody>
      </p:sp>
      <p:sp>
        <p:nvSpPr>
          <p:cNvPr id="20" name="Punthaak 19"/>
          <p:cNvSpPr/>
          <p:nvPr/>
        </p:nvSpPr>
        <p:spPr>
          <a:xfrm rot="19593607">
            <a:off x="5214587" y="4934417"/>
            <a:ext cx="144016" cy="216025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06C5531-0CEB-490E-A61E-117497CDC1CA}"/>
              </a:ext>
            </a:extLst>
          </p:cNvPr>
          <p:cNvSpPr/>
          <p:nvPr/>
        </p:nvSpPr>
        <p:spPr>
          <a:xfrm>
            <a:off x="7102730" y="2775965"/>
            <a:ext cx="1779054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0ECCF944-3144-4F90-BD81-246115BBB554}"/>
              </a:ext>
            </a:extLst>
          </p:cNvPr>
          <p:cNvSpPr/>
          <p:nvPr/>
        </p:nvSpPr>
        <p:spPr>
          <a:xfrm>
            <a:off x="7045403" y="2788200"/>
            <a:ext cx="2088233" cy="64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B2F841B7-DF77-44AF-811F-2B9988CE5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444"/>
          <a:stretch/>
        </p:blipFill>
        <p:spPr>
          <a:xfrm>
            <a:off x="6948263" y="2797219"/>
            <a:ext cx="1800200" cy="542491"/>
          </a:xfrm>
          <a:prstGeom prst="rect">
            <a:avLst/>
          </a:prstGeom>
        </p:spPr>
      </p:pic>
      <p:sp>
        <p:nvSpPr>
          <p:cNvPr id="24" name="Rechthoek 23">
            <a:extLst>
              <a:ext uri="{FF2B5EF4-FFF2-40B4-BE49-F238E27FC236}">
                <a16:creationId xmlns:a16="http://schemas.microsoft.com/office/drawing/2014/main" id="{EF215A1D-49C3-4BF6-977D-83D609AD5F0C}"/>
              </a:ext>
            </a:extLst>
          </p:cNvPr>
          <p:cNvSpPr/>
          <p:nvPr/>
        </p:nvSpPr>
        <p:spPr>
          <a:xfrm>
            <a:off x="6969409" y="2838107"/>
            <a:ext cx="177905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C9227B5-970D-440A-8128-F5DDEF4F5D09}"/>
              </a:ext>
            </a:extLst>
          </p:cNvPr>
          <p:cNvSpPr txBox="1"/>
          <p:nvPr/>
        </p:nvSpPr>
        <p:spPr>
          <a:xfrm>
            <a:off x="6901408" y="209249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659300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05 -0.00649 L 0.00105 -0.00649 C 0.00122 -0.01065 0.00138 -0.01459 0.00191 -0.01852 C 0.00243 -0.0213 0.0033 -0.02385 0.004 -0.02639 C 0.00521 -0.03195 0.00435 -0.02917 0.00695 -0.03426 C 0.0073 -0.03565 0.0073 -0.03727 0.00782 -0.0382 C 0.00869 -0.03959 0.01025 -0.03959 0.01094 -0.04098 C 0.01198 -0.04329 0.01164 -0.04653 0.01285 -0.04885 L 0.01476 -0.05278 C 0.01511 -0.05417 0.01528 -0.05556 0.0158 -0.05672 C 0.01876 -0.06459 0.01719 -0.05695 0.01876 -0.06459 C 0.02084 -0.07385 0.01876 -0.06621 0.02084 -0.07801 C 0.02101 -0.07917 0.02153 -0.08056 0.02171 -0.08195 C 0.02205 -0.08357 0.02205 -0.08542 0.02275 -0.08704 C 0.02379 -0.09005 0.02535 -0.09237 0.02674 -0.09514 L 0.02865 -0.09908 C 0.029 -0.10163 0.02917 -0.1044 0.02969 -0.10695 C 0.02987 -0.10834 0.03056 -0.1095 0.03073 -0.11088 C 0.03126 -0.11575 0.03126 -0.12061 0.0316 -0.12547 C 0.03178 -0.12732 0.03195 -0.12917 0.03264 -0.13079 C 0.03334 -0.13195 0.03455 -0.13241 0.0356 -0.13334 C 0.03803 -0.14329 0.03438 -0.13149 0.03959 -0.14005 C 0.04046 -0.14144 0.0415 -0.15 0.0415 -0.15047 C 0.04202 -0.15209 0.04289 -0.15325 0.04358 -0.1544 C 0.04393 -0.15625 0.0448 -0.16181 0.04549 -0.16366 C 0.04601 -0.16505 0.04705 -0.16621 0.04757 -0.1676 C 0.04827 -0.17014 0.04879 -0.17292 0.04948 -0.1757 L 0.05435 -0.19538 L 0.05539 -0.19931 C 0.05573 -0.2007 0.05591 -0.20209 0.05643 -0.20325 C 0.05712 -0.20463 0.05782 -0.20579 0.05834 -0.20741 C 0.05921 -0.20996 0.05921 -0.21297 0.06042 -0.21528 C 0.06494 -0.22454 0.06233 -0.2213 0.06737 -0.2257 C 0.06789 -0.22709 0.06858 -0.22848 0.06928 -0.22987 C 0.07032 -0.23149 0.07136 -0.23311 0.07223 -0.23496 C 0.07275 -0.23635 0.07275 -0.23774 0.07327 -0.23889 C 0.07379 -0.24051 0.07466 -0.24144 0.07518 -0.24306 C 0.0757 -0.24422 0.07587 -0.24561 0.07622 -0.247 C 0.07674 -0.24885 0.07761 -0.25047 0.07813 -0.25232 C 0.07865 -0.25348 0.07848 -0.2551 0.07917 -0.25625 C 0.07987 -0.25718 0.08108 -0.25695 0.08212 -0.25741 C 0.08316 -0.2588 0.08403 -0.26042 0.08507 -0.26135 C 0.08594 -0.26227 0.08698 -0.2625 0.08803 -0.26274 C 0.09098 -0.26343 0.0941 -0.26366 0.09705 -0.26413 C 0.09792 -0.26459 0.09896 -0.26505 0.10001 -0.26551 C 0.11129 -0.26852 0.10313 -0.26505 0.1099 -0.26806 C 0.1106 -0.26945 0.11112 -0.27084 0.11181 -0.272 C 0.12605 -0.29468 0.15348 -0.27593 0.17431 -0.27593 L 0.17431 -0.27477 L 0.17431 -0.27477 " pathEditMode="relative" ptsTypes="AAAAAAAAAAAAAAAAAAAAAAAAAAAAAAAAAAAAAAAAAAAAAAAAAA">
                                      <p:cBhvr>
                                        <p:cTn id="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8055 0.00139 " pathEditMode="relative" rAng="0" ptsTypes="AA">
                                      <p:cBhvr>
                                        <p:cTn id="12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8" t="33476" r="40000" b="23559"/>
          <a:stretch/>
        </p:blipFill>
        <p:spPr>
          <a:xfrm>
            <a:off x="4067944" y="3212975"/>
            <a:ext cx="1418456" cy="230425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5373216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930655" y="1199475"/>
            <a:ext cx="3816424" cy="79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82783" y="6312707"/>
            <a:ext cx="151216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092280" y="2852935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176495" y="2590086"/>
            <a:ext cx="1418456" cy="54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747078" y="3716492"/>
            <a:ext cx="2217409" cy="252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082783" y="5040559"/>
            <a:ext cx="461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            kolom  </a:t>
            </a:r>
          </a:p>
        </p:txBody>
      </p:sp>
    </p:spTree>
    <p:extLst>
      <p:ext uri="{BB962C8B-B14F-4D97-AF65-F5344CB8AC3E}">
        <p14:creationId xmlns:p14="http://schemas.microsoft.com/office/powerpoint/2010/main" val="344418746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836">
            <a:off x="1992418" y="242998"/>
            <a:ext cx="5946054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1639AC4-293A-4B73-ADA2-E0E4BCE4DF7B}"/>
              </a:ext>
            </a:extLst>
          </p:cNvPr>
          <p:cNvSpPr txBox="1"/>
          <p:nvPr/>
        </p:nvSpPr>
        <p:spPr>
          <a:xfrm>
            <a:off x="5796136" y="5301208"/>
            <a:ext cx="3117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Lengte: 10 tot 25 m</a:t>
            </a:r>
          </a:p>
          <a:p>
            <a:endParaRPr lang="nl-NL" dirty="0"/>
          </a:p>
          <a:p>
            <a:r>
              <a:rPr lang="nl-NL" dirty="0"/>
              <a:t>Interne diameter: 0,1 – 0,5 mm</a:t>
            </a:r>
          </a:p>
        </p:txBody>
      </p:sp>
    </p:spTree>
    <p:extLst>
      <p:ext uri="{BB962C8B-B14F-4D97-AF65-F5344CB8AC3E}">
        <p14:creationId xmlns:p14="http://schemas.microsoft.com/office/powerpoint/2010/main" val="108662731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8199829" cy="460851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4B3D2A2-8C65-4DCE-859B-8701F58CB948}"/>
              </a:ext>
            </a:extLst>
          </p:cNvPr>
          <p:cNvSpPr txBox="1"/>
          <p:nvPr/>
        </p:nvSpPr>
        <p:spPr>
          <a:xfrm>
            <a:off x="6156176" y="2132856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dirty="0"/>
              <a:t>kolom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B0D21C7-1924-4C49-B57F-A45D3EDBBEB6}"/>
              </a:ext>
            </a:extLst>
          </p:cNvPr>
          <p:cNvSpPr txBox="1"/>
          <p:nvPr/>
        </p:nvSpPr>
        <p:spPr>
          <a:xfrm>
            <a:off x="6156176" y="3149679"/>
            <a:ext cx="28083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dirty="0"/>
              <a:t>kolomvulling</a:t>
            </a:r>
          </a:p>
        </p:txBody>
      </p:sp>
    </p:spTree>
    <p:extLst>
      <p:ext uri="{BB962C8B-B14F-4D97-AF65-F5344CB8AC3E}">
        <p14:creationId xmlns:p14="http://schemas.microsoft.com/office/powerpoint/2010/main" val="3416876726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8199829" cy="460851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4B3D2A2-8C65-4DCE-859B-8701F58CB948}"/>
              </a:ext>
            </a:extLst>
          </p:cNvPr>
          <p:cNvSpPr txBox="1"/>
          <p:nvPr/>
        </p:nvSpPr>
        <p:spPr>
          <a:xfrm>
            <a:off x="6156176" y="2132856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dirty="0"/>
              <a:t>kolom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B0D21C7-1924-4C49-B57F-A45D3EDBBEB6}"/>
              </a:ext>
            </a:extLst>
          </p:cNvPr>
          <p:cNvSpPr txBox="1"/>
          <p:nvPr/>
        </p:nvSpPr>
        <p:spPr>
          <a:xfrm>
            <a:off x="6156176" y="3149679"/>
            <a:ext cx="280831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dirty="0"/>
              <a:t>kolomvulling</a:t>
            </a:r>
          </a:p>
          <a:p>
            <a:r>
              <a:rPr lang="nl-NL" sz="3200" dirty="0">
                <a:solidFill>
                  <a:srgbClr val="FF0000"/>
                </a:solidFill>
              </a:rPr>
              <a:t>stationaire fase</a:t>
            </a:r>
          </a:p>
        </p:txBody>
      </p:sp>
    </p:spTree>
    <p:extLst>
      <p:ext uri="{BB962C8B-B14F-4D97-AF65-F5344CB8AC3E}">
        <p14:creationId xmlns:p14="http://schemas.microsoft.com/office/powerpoint/2010/main" val="655003519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0" y="32004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14400" y="25146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914400" y="34290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14400" y="2514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99335D2-2972-4CFE-AA71-9F9AD7C1F2E5}"/>
              </a:ext>
            </a:extLst>
          </p:cNvPr>
          <p:cNvSpPr txBox="1"/>
          <p:nvPr/>
        </p:nvSpPr>
        <p:spPr>
          <a:xfrm>
            <a:off x="914400" y="332656"/>
            <a:ext cx="7113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Stationaire fase: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polaire kolom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0" y="32004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14400" y="25146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914400" y="34290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14400" y="2514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" name="PIJL-RECHTS 7"/>
          <p:cNvSpPr/>
          <p:nvPr/>
        </p:nvSpPr>
        <p:spPr>
          <a:xfrm rot="5400000">
            <a:off x="3749105" y="3937341"/>
            <a:ext cx="1440160" cy="23717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914400" y="332656"/>
            <a:ext cx="7113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Stationaire fase: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polaire kolom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32D6C7F-91B0-4525-9CAD-10ED1A28C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73741"/>
            <a:ext cx="7315200" cy="138112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2" name="Line 7">
            <a:extLst>
              <a:ext uri="{FF2B5EF4-FFF2-40B4-BE49-F238E27FC236}">
                <a16:creationId xmlns:a16="http://schemas.microsoft.com/office/drawing/2014/main" id="{8420E61C-B057-4925-8011-ED2B060DB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684555"/>
            <a:ext cx="731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499139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14400" y="2667000"/>
            <a:ext cx="7315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0" y="32004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14400" y="25146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914400" y="34290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14400" y="2514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914400" y="2743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9906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10668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12192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10668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12192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143000" y="2971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12954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11430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914400" y="2895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9906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1066800" y="2667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914400" y="3124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1219200" y="2590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48" name="Line 60"/>
          <p:cNvSpPr>
            <a:spLocks noChangeShapeType="1"/>
          </p:cNvSpPr>
          <p:nvPr/>
        </p:nvSpPr>
        <p:spPr bwMode="auto">
          <a:xfrm>
            <a:off x="228600" y="2971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5511403" y="271462"/>
            <a:ext cx="1600200" cy="1800225"/>
            <a:chOff x="1905000" y="304800"/>
            <a:chExt cx="1600200" cy="1800225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2286000" y="304800"/>
              <a:ext cx="12192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2" name="Picture 64" descr="http://upload.wikimedia.org/wikipedia/commons/d/de/Ethanol-structur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381000"/>
              <a:ext cx="10668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53" name="Oval 65"/>
            <p:cNvSpPr>
              <a:spLocks noChangeArrowheads="1"/>
            </p:cNvSpPr>
            <p:nvPr/>
          </p:nvSpPr>
          <p:spPr bwMode="auto">
            <a:xfrm>
              <a:off x="1905000" y="1676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54" name="Oval 66"/>
            <p:cNvSpPr>
              <a:spLocks noChangeArrowheads="1"/>
            </p:cNvSpPr>
            <p:nvPr/>
          </p:nvSpPr>
          <p:spPr bwMode="auto">
            <a:xfrm>
              <a:off x="1905000" y="609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5" name="Picture 67" descr="http://rpmedia.ask.com/ts?u=/wikipedia/commons/thumb/a/a2/Propane-2D-flat.png/100px-Propane-2D-fla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371600"/>
              <a:ext cx="1219200" cy="733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F941991B-BA53-4855-A090-4DF3A5CD2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73741"/>
            <a:ext cx="7315200" cy="138112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2" name="Line 7">
            <a:extLst>
              <a:ext uri="{FF2B5EF4-FFF2-40B4-BE49-F238E27FC236}">
                <a16:creationId xmlns:a16="http://schemas.microsoft.com/office/drawing/2014/main" id="{382BD168-6644-468C-9A77-8E615AF53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684555"/>
            <a:ext cx="731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DAFEABB-1BAC-45FA-B439-3A4FB871EB75}"/>
              </a:ext>
            </a:extLst>
          </p:cNvPr>
          <p:cNvSpPr txBox="1"/>
          <p:nvPr/>
        </p:nvSpPr>
        <p:spPr>
          <a:xfrm>
            <a:off x="7272000" y="453600"/>
            <a:ext cx="96641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Ethanol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sz="1400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Propaan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46BF244-8573-4CEB-83EE-764CEA3ACD84}"/>
              </a:ext>
            </a:extLst>
          </p:cNvPr>
          <p:cNvSpPr txBox="1"/>
          <p:nvPr/>
        </p:nvSpPr>
        <p:spPr>
          <a:xfrm>
            <a:off x="914400" y="332656"/>
            <a:ext cx="7113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Stationaire fase: </a:t>
            </a:r>
          </a:p>
          <a:p>
            <a:r>
              <a:rPr lang="nl-NL" sz="3200" dirty="0"/>
              <a:t>polaire kolom</a:t>
            </a:r>
          </a:p>
        </p:txBody>
      </p:sp>
    </p:spTree>
    <p:extLst>
      <p:ext uri="{BB962C8B-B14F-4D97-AF65-F5344CB8AC3E}">
        <p14:creationId xmlns:p14="http://schemas.microsoft.com/office/powerpoint/2010/main" val="7354276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7152"/>
            <a:ext cx="9252520" cy="694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203848" y="1628800"/>
            <a:ext cx="48965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Papier:  stationaire fase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Loopvloeistof: mobiele fase</a:t>
            </a:r>
          </a:p>
        </p:txBody>
      </p:sp>
    </p:spTree>
    <p:extLst>
      <p:ext uri="{BB962C8B-B14F-4D97-AF65-F5344CB8AC3E}">
        <p14:creationId xmlns:p14="http://schemas.microsoft.com/office/powerpoint/2010/main" val="2900968769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14400" y="2667000"/>
            <a:ext cx="7315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0" y="32004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14400" y="25146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914400" y="34290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14400" y="2514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914400" y="2743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9906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10668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12192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10668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12192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143000" y="2971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12954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11430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914400" y="2895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9906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1066800" y="2667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914400" y="3124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1219200" y="2590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48" name="Line 60"/>
          <p:cNvSpPr>
            <a:spLocks noChangeShapeType="1"/>
          </p:cNvSpPr>
          <p:nvPr/>
        </p:nvSpPr>
        <p:spPr bwMode="auto">
          <a:xfrm>
            <a:off x="228600" y="2971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5511403" y="271462"/>
            <a:ext cx="1600200" cy="1800225"/>
            <a:chOff x="1905000" y="304800"/>
            <a:chExt cx="1600200" cy="1800225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2286000" y="304800"/>
              <a:ext cx="12192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2" name="Picture 64" descr="http://upload.wikimedia.org/wikipedia/commons/d/de/Ethanol-structur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381000"/>
              <a:ext cx="10668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53" name="Oval 65"/>
            <p:cNvSpPr>
              <a:spLocks noChangeArrowheads="1"/>
            </p:cNvSpPr>
            <p:nvPr/>
          </p:nvSpPr>
          <p:spPr bwMode="auto">
            <a:xfrm>
              <a:off x="1905000" y="1676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54" name="Oval 66"/>
            <p:cNvSpPr>
              <a:spLocks noChangeArrowheads="1"/>
            </p:cNvSpPr>
            <p:nvPr/>
          </p:nvSpPr>
          <p:spPr bwMode="auto">
            <a:xfrm>
              <a:off x="1905000" y="609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5" name="Picture 67" descr="http://rpmedia.ask.com/ts?u=/wikipedia/commons/thumb/a/a2/Propane-2D-flat.png/100px-Propane-2D-fla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371600"/>
              <a:ext cx="1219200" cy="733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1" name="Tekstvak 80"/>
          <p:cNvSpPr txBox="1"/>
          <p:nvPr/>
        </p:nvSpPr>
        <p:spPr>
          <a:xfrm>
            <a:off x="914400" y="332656"/>
            <a:ext cx="7113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Stationaire fase:</a:t>
            </a:r>
          </a:p>
          <a:p>
            <a:r>
              <a:rPr lang="nl-NL" sz="3200" dirty="0"/>
              <a:t>polaire kolom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73A78A94-3E0D-43CE-B9C1-F470A56C9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73741"/>
            <a:ext cx="7315200" cy="138112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3" name="Line 7">
            <a:extLst>
              <a:ext uri="{FF2B5EF4-FFF2-40B4-BE49-F238E27FC236}">
                <a16:creationId xmlns:a16="http://schemas.microsoft.com/office/drawing/2014/main" id="{EC439365-15AD-493C-9406-F8C98379B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684555"/>
            <a:ext cx="731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2A2A57E5-106F-4C96-9D7A-7D91C049B348}"/>
              </a:ext>
            </a:extLst>
          </p:cNvPr>
          <p:cNvSpPr txBox="1"/>
          <p:nvPr/>
        </p:nvSpPr>
        <p:spPr>
          <a:xfrm>
            <a:off x="7272000" y="453600"/>
            <a:ext cx="96641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Ethanol</a:t>
            </a:r>
          </a:p>
          <a:p>
            <a:endParaRPr lang="nl-NL" dirty="0"/>
          </a:p>
          <a:p>
            <a:endParaRPr lang="nl-NL" dirty="0"/>
          </a:p>
          <a:p>
            <a:endParaRPr lang="nl-NL" sz="1400" dirty="0"/>
          </a:p>
          <a:p>
            <a:r>
              <a:rPr lang="nl-NL" dirty="0"/>
              <a:t>Propaan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D8041AD-BBA4-5D86-7D39-96B3B4FEFB18}"/>
              </a:ext>
            </a:extLst>
          </p:cNvPr>
          <p:cNvSpPr txBox="1"/>
          <p:nvPr/>
        </p:nvSpPr>
        <p:spPr>
          <a:xfrm>
            <a:off x="1333500" y="3395587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De retentietijd van een stof is de tijd die nodig is om het eind van </a:t>
            </a:r>
          </a:p>
          <a:p>
            <a:r>
              <a:rPr lang="nl-NL" dirty="0">
                <a:solidFill>
                  <a:srgbClr val="FF0000"/>
                </a:solidFill>
              </a:rPr>
              <a:t>de kolom te bereiken.</a:t>
            </a:r>
          </a:p>
        </p:txBody>
      </p:sp>
    </p:spTree>
    <p:extLst>
      <p:ext uri="{BB962C8B-B14F-4D97-AF65-F5344CB8AC3E}">
        <p14:creationId xmlns:p14="http://schemas.microsoft.com/office/powerpoint/2010/main" val="342922548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14400" y="2667000"/>
            <a:ext cx="7315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0" y="32004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14400" y="25146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914400" y="34290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14400" y="2514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914400" y="2743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9906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10668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12192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10668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12192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143000" y="2971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12954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11430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914400" y="2895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9906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1066800" y="2667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914400" y="3124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1219200" y="2590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48" name="Line 60"/>
          <p:cNvSpPr>
            <a:spLocks noChangeShapeType="1"/>
          </p:cNvSpPr>
          <p:nvPr/>
        </p:nvSpPr>
        <p:spPr bwMode="auto">
          <a:xfrm>
            <a:off x="228600" y="2971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5511403" y="271462"/>
            <a:ext cx="1600200" cy="1800225"/>
            <a:chOff x="1905000" y="304800"/>
            <a:chExt cx="1600200" cy="1800225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2286000" y="304800"/>
              <a:ext cx="12192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2" name="Picture 64" descr="http://upload.wikimedia.org/wikipedia/commons/d/de/Ethanol-structur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381000"/>
              <a:ext cx="10668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53" name="Oval 65"/>
            <p:cNvSpPr>
              <a:spLocks noChangeArrowheads="1"/>
            </p:cNvSpPr>
            <p:nvPr/>
          </p:nvSpPr>
          <p:spPr bwMode="auto">
            <a:xfrm>
              <a:off x="1905000" y="1676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54" name="Oval 66"/>
            <p:cNvSpPr>
              <a:spLocks noChangeArrowheads="1"/>
            </p:cNvSpPr>
            <p:nvPr/>
          </p:nvSpPr>
          <p:spPr bwMode="auto">
            <a:xfrm>
              <a:off x="1905000" y="609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5" name="Picture 67" descr="http://rpmedia.ask.com/ts?u=/wikipedia/commons/thumb/a/a2/Propane-2D-flat.png/100px-Propane-2D-fla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371600"/>
              <a:ext cx="1219200" cy="733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26AC7D21-35DE-418A-AFF8-EB8990E87CE8}"/>
              </a:ext>
            </a:extLst>
          </p:cNvPr>
          <p:cNvSpPr txBox="1"/>
          <p:nvPr/>
        </p:nvSpPr>
        <p:spPr>
          <a:xfrm>
            <a:off x="7272000" y="453600"/>
            <a:ext cx="96641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Ethanol</a:t>
            </a:r>
          </a:p>
          <a:p>
            <a:endParaRPr lang="nl-NL" dirty="0"/>
          </a:p>
          <a:p>
            <a:endParaRPr lang="nl-NL" dirty="0"/>
          </a:p>
          <a:p>
            <a:endParaRPr lang="nl-NL" sz="1400" dirty="0"/>
          </a:p>
          <a:p>
            <a:r>
              <a:rPr lang="nl-NL" dirty="0"/>
              <a:t>Propaan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73A78A94-3E0D-43CE-B9C1-F470A56C9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73741"/>
            <a:ext cx="7315200" cy="138112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3" name="Line 7">
            <a:extLst>
              <a:ext uri="{FF2B5EF4-FFF2-40B4-BE49-F238E27FC236}">
                <a16:creationId xmlns:a16="http://schemas.microsoft.com/office/drawing/2014/main" id="{EC439365-15AD-493C-9406-F8C98379B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684555"/>
            <a:ext cx="731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C770C1E-7A56-4936-A1D8-67A6AFC1A4EC}"/>
              </a:ext>
            </a:extLst>
          </p:cNvPr>
          <p:cNvSpPr txBox="1"/>
          <p:nvPr/>
        </p:nvSpPr>
        <p:spPr>
          <a:xfrm>
            <a:off x="1333500" y="3953054"/>
            <a:ext cx="66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Bepalend voor de retentietijd van elke stof is de sterkte van de aantrekkingskracht tussen de stof en de stationaire fase.</a:t>
            </a:r>
            <a:endParaRPr lang="nl-NL" sz="400" dirty="0">
              <a:solidFill>
                <a:srgbClr val="FF0000"/>
              </a:solidFill>
            </a:endParaRPr>
          </a:p>
          <a:p>
            <a:r>
              <a:rPr lang="nl-NL" sz="400" dirty="0"/>
              <a:t> 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B41CD1F-C452-4849-A9D3-156C6C328F5B}"/>
              </a:ext>
            </a:extLst>
          </p:cNvPr>
          <p:cNvSpPr txBox="1"/>
          <p:nvPr/>
        </p:nvSpPr>
        <p:spPr>
          <a:xfrm>
            <a:off x="914400" y="332656"/>
            <a:ext cx="7113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Stationaire fase: </a:t>
            </a:r>
          </a:p>
          <a:p>
            <a:r>
              <a:rPr lang="nl-NL" sz="3200" dirty="0"/>
              <a:t>polaire kolom</a:t>
            </a:r>
          </a:p>
        </p:txBody>
      </p:sp>
    </p:spTree>
    <p:extLst>
      <p:ext uri="{BB962C8B-B14F-4D97-AF65-F5344CB8AC3E}">
        <p14:creationId xmlns:p14="http://schemas.microsoft.com/office/powerpoint/2010/main" val="1992502902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14400" y="2667000"/>
            <a:ext cx="7315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0" y="32004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14400" y="25146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914400" y="34290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14400" y="2514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914400" y="2743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9906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10668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12192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10668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12192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143000" y="2971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12954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11430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914400" y="2895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9906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1066800" y="2667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914400" y="3124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1219200" y="2590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48" name="Line 60"/>
          <p:cNvSpPr>
            <a:spLocks noChangeShapeType="1"/>
          </p:cNvSpPr>
          <p:nvPr/>
        </p:nvSpPr>
        <p:spPr bwMode="auto">
          <a:xfrm>
            <a:off x="228600" y="2971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5511403" y="271462"/>
            <a:ext cx="1600200" cy="1800225"/>
            <a:chOff x="1905000" y="304800"/>
            <a:chExt cx="1600200" cy="1800225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2286000" y="304800"/>
              <a:ext cx="12192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2" name="Picture 64" descr="http://upload.wikimedia.org/wikipedia/commons/d/de/Ethanol-structur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381000"/>
              <a:ext cx="10668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53" name="Oval 65"/>
            <p:cNvSpPr>
              <a:spLocks noChangeArrowheads="1"/>
            </p:cNvSpPr>
            <p:nvPr/>
          </p:nvSpPr>
          <p:spPr bwMode="auto">
            <a:xfrm>
              <a:off x="1905000" y="1676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54" name="Oval 66"/>
            <p:cNvSpPr>
              <a:spLocks noChangeArrowheads="1"/>
            </p:cNvSpPr>
            <p:nvPr/>
          </p:nvSpPr>
          <p:spPr bwMode="auto">
            <a:xfrm>
              <a:off x="1905000" y="609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5" name="Picture 67" descr="http://rpmedia.ask.com/ts?u=/wikipedia/commons/thumb/a/a2/Propane-2D-flat.png/100px-Propane-2D-fla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371600"/>
              <a:ext cx="1219200" cy="733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26AC7D21-35DE-418A-AFF8-EB8990E87CE8}"/>
              </a:ext>
            </a:extLst>
          </p:cNvPr>
          <p:cNvSpPr txBox="1"/>
          <p:nvPr/>
        </p:nvSpPr>
        <p:spPr>
          <a:xfrm>
            <a:off x="7272000" y="453600"/>
            <a:ext cx="96641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Ethanol</a:t>
            </a:r>
          </a:p>
          <a:p>
            <a:endParaRPr lang="nl-NL" dirty="0"/>
          </a:p>
          <a:p>
            <a:endParaRPr lang="nl-NL" dirty="0"/>
          </a:p>
          <a:p>
            <a:endParaRPr lang="nl-NL" sz="1400" dirty="0"/>
          </a:p>
          <a:p>
            <a:r>
              <a:rPr lang="nl-NL" dirty="0"/>
              <a:t>Propaan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73A78A94-3E0D-43CE-B9C1-F470A56C9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73741"/>
            <a:ext cx="7315200" cy="138112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3" name="Line 7">
            <a:extLst>
              <a:ext uri="{FF2B5EF4-FFF2-40B4-BE49-F238E27FC236}">
                <a16:creationId xmlns:a16="http://schemas.microsoft.com/office/drawing/2014/main" id="{EC439365-15AD-493C-9406-F8C98379B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684555"/>
            <a:ext cx="731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C770C1E-7A56-4936-A1D8-67A6AFC1A4EC}"/>
              </a:ext>
            </a:extLst>
          </p:cNvPr>
          <p:cNvSpPr txBox="1"/>
          <p:nvPr/>
        </p:nvSpPr>
        <p:spPr>
          <a:xfrm>
            <a:off x="1333500" y="3953054"/>
            <a:ext cx="66567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Bepalend voor de retentietijd van elke stof is de sterkte van de aantrekkingskracht tussen de stof en de stationaire fase.</a:t>
            </a:r>
            <a:endParaRPr lang="nl-NL" sz="400" dirty="0"/>
          </a:p>
          <a:p>
            <a:r>
              <a:rPr lang="nl-NL" sz="400" dirty="0"/>
              <a:t> </a:t>
            </a:r>
          </a:p>
          <a:p>
            <a:r>
              <a:rPr lang="nl-NL" dirty="0">
                <a:solidFill>
                  <a:srgbClr val="FF0000"/>
                </a:solidFill>
              </a:rPr>
              <a:t>Ethanol kan H-bruggen vormen met de stationaire fase. Propaan niet.</a:t>
            </a:r>
          </a:p>
          <a:p>
            <a:r>
              <a:rPr lang="nl-NL" dirty="0">
                <a:solidFill>
                  <a:srgbClr val="FF0000"/>
                </a:solidFill>
              </a:rPr>
              <a:t>Propaan heeft dus een kortere retentietijd dan ethanol. 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B41CD1F-C452-4849-A9D3-156C6C328F5B}"/>
              </a:ext>
            </a:extLst>
          </p:cNvPr>
          <p:cNvSpPr txBox="1"/>
          <p:nvPr/>
        </p:nvSpPr>
        <p:spPr>
          <a:xfrm>
            <a:off x="914400" y="332656"/>
            <a:ext cx="7113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Stationaire fase: </a:t>
            </a:r>
          </a:p>
          <a:p>
            <a:r>
              <a:rPr lang="nl-NL" sz="3200" dirty="0"/>
              <a:t>polaire kolom</a:t>
            </a:r>
          </a:p>
        </p:txBody>
      </p:sp>
    </p:spTree>
    <p:extLst>
      <p:ext uri="{BB962C8B-B14F-4D97-AF65-F5344CB8AC3E}">
        <p14:creationId xmlns:p14="http://schemas.microsoft.com/office/powerpoint/2010/main" val="1639158322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14400" y="2667000"/>
            <a:ext cx="7315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0" y="32004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14400" y="25146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914400" y="34290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14400" y="2514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914400" y="2743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9906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10668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12192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10668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12192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143000" y="2971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12954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11430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914400" y="2895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9906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1066800" y="2667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914400" y="3124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1219200" y="2590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48" name="Line 60"/>
          <p:cNvSpPr>
            <a:spLocks noChangeShapeType="1"/>
          </p:cNvSpPr>
          <p:nvPr/>
        </p:nvSpPr>
        <p:spPr bwMode="auto">
          <a:xfrm>
            <a:off x="228600" y="2971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5511403" y="271462"/>
            <a:ext cx="1600200" cy="1800225"/>
            <a:chOff x="1905000" y="304800"/>
            <a:chExt cx="1600200" cy="1800225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2286000" y="304800"/>
              <a:ext cx="12192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2" name="Picture 64" descr="http://upload.wikimedia.org/wikipedia/commons/d/de/Ethanol-structur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381000"/>
              <a:ext cx="10668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53" name="Oval 65"/>
            <p:cNvSpPr>
              <a:spLocks noChangeArrowheads="1"/>
            </p:cNvSpPr>
            <p:nvPr/>
          </p:nvSpPr>
          <p:spPr bwMode="auto">
            <a:xfrm>
              <a:off x="1905000" y="1676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54" name="Oval 66"/>
            <p:cNvSpPr>
              <a:spLocks noChangeArrowheads="1"/>
            </p:cNvSpPr>
            <p:nvPr/>
          </p:nvSpPr>
          <p:spPr bwMode="auto">
            <a:xfrm>
              <a:off x="1905000" y="609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5" name="Picture 67" descr="http://rpmedia.ask.com/ts?u=/wikipedia/commons/thumb/a/a2/Propane-2D-flat.png/100px-Propane-2D-fla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371600"/>
              <a:ext cx="1219200" cy="733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914400" y="3962400"/>
            <a:ext cx="7315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4" name="Rectangle 10"/>
          <p:cNvSpPr>
            <a:spLocks noChangeArrowheads="1"/>
          </p:cNvSpPr>
          <p:nvPr/>
        </p:nvSpPr>
        <p:spPr bwMode="auto">
          <a:xfrm>
            <a:off x="914400" y="46482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5" name="Rectangle 11"/>
          <p:cNvSpPr>
            <a:spLocks noChangeArrowheads="1"/>
          </p:cNvSpPr>
          <p:nvPr/>
        </p:nvSpPr>
        <p:spPr bwMode="auto">
          <a:xfrm>
            <a:off x="914400" y="39624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6" name="Line 12"/>
          <p:cNvSpPr>
            <a:spLocks noChangeShapeType="1"/>
          </p:cNvSpPr>
          <p:nvPr/>
        </p:nvSpPr>
        <p:spPr bwMode="auto">
          <a:xfrm>
            <a:off x="914400" y="48768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>
            <a:off x="914400" y="39624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93" name="Group 23"/>
          <p:cNvGrpSpPr>
            <a:grpSpLocks/>
          </p:cNvGrpSpPr>
          <p:nvPr/>
        </p:nvGrpSpPr>
        <p:grpSpPr bwMode="auto">
          <a:xfrm>
            <a:off x="3352800" y="4038600"/>
            <a:ext cx="381000" cy="762000"/>
            <a:chOff x="1584" y="2544"/>
            <a:chExt cx="240" cy="480"/>
          </a:xfrm>
        </p:grpSpPr>
        <p:sp>
          <p:nvSpPr>
            <p:cNvPr id="123" name="Oval 24"/>
            <p:cNvSpPr>
              <a:spLocks noChangeArrowheads="1"/>
            </p:cNvSpPr>
            <p:nvPr/>
          </p:nvSpPr>
          <p:spPr bwMode="auto">
            <a:xfrm>
              <a:off x="1632" y="292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4" name="Oval 25"/>
            <p:cNvSpPr>
              <a:spLocks noChangeArrowheads="1"/>
            </p:cNvSpPr>
            <p:nvPr/>
          </p:nvSpPr>
          <p:spPr bwMode="auto">
            <a:xfrm>
              <a:off x="1584" y="254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5" name="Oval 26"/>
            <p:cNvSpPr>
              <a:spLocks noChangeArrowheads="1"/>
            </p:cNvSpPr>
            <p:nvPr/>
          </p:nvSpPr>
          <p:spPr bwMode="auto">
            <a:xfrm>
              <a:off x="1728" y="2832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6" name="Oval 27"/>
            <p:cNvSpPr>
              <a:spLocks noChangeArrowheads="1"/>
            </p:cNvSpPr>
            <p:nvPr/>
          </p:nvSpPr>
          <p:spPr bwMode="auto">
            <a:xfrm>
              <a:off x="1680" y="2640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1776" y="254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8" name="Oval 29"/>
            <p:cNvSpPr>
              <a:spLocks noChangeArrowheads="1"/>
            </p:cNvSpPr>
            <p:nvPr/>
          </p:nvSpPr>
          <p:spPr bwMode="auto">
            <a:xfrm>
              <a:off x="1776" y="2688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9" name="Oval 30"/>
            <p:cNvSpPr>
              <a:spLocks noChangeArrowheads="1"/>
            </p:cNvSpPr>
            <p:nvPr/>
          </p:nvSpPr>
          <p:spPr bwMode="auto">
            <a:xfrm>
              <a:off x="1776" y="297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0" name="Oval 31"/>
            <p:cNvSpPr>
              <a:spLocks noChangeArrowheads="1"/>
            </p:cNvSpPr>
            <p:nvPr/>
          </p:nvSpPr>
          <p:spPr bwMode="auto">
            <a:xfrm>
              <a:off x="1584" y="278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95" name="Group 51"/>
          <p:cNvGrpSpPr>
            <a:grpSpLocks/>
          </p:cNvGrpSpPr>
          <p:nvPr/>
        </p:nvGrpSpPr>
        <p:grpSpPr bwMode="auto">
          <a:xfrm>
            <a:off x="4381500" y="4191000"/>
            <a:ext cx="381000" cy="457200"/>
            <a:chOff x="2064" y="2640"/>
            <a:chExt cx="240" cy="288"/>
          </a:xfrm>
        </p:grpSpPr>
        <p:sp>
          <p:nvSpPr>
            <p:cNvPr id="107" name="Oval 52"/>
            <p:cNvSpPr>
              <a:spLocks noChangeArrowheads="1"/>
            </p:cNvSpPr>
            <p:nvPr/>
          </p:nvSpPr>
          <p:spPr bwMode="auto">
            <a:xfrm>
              <a:off x="2064" y="26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8" name="Oval 53"/>
            <p:cNvSpPr>
              <a:spLocks noChangeArrowheads="1"/>
            </p:cNvSpPr>
            <p:nvPr/>
          </p:nvSpPr>
          <p:spPr bwMode="auto">
            <a:xfrm>
              <a:off x="2160" y="27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9" name="Oval 54"/>
            <p:cNvSpPr>
              <a:spLocks noChangeArrowheads="1"/>
            </p:cNvSpPr>
            <p:nvPr/>
          </p:nvSpPr>
          <p:spPr bwMode="auto">
            <a:xfrm>
              <a:off x="2064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0" name="Oval 55"/>
            <p:cNvSpPr>
              <a:spLocks noChangeArrowheads="1"/>
            </p:cNvSpPr>
            <p:nvPr/>
          </p:nvSpPr>
          <p:spPr bwMode="auto">
            <a:xfrm>
              <a:off x="2256" y="27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1" name="Oval 56"/>
            <p:cNvSpPr>
              <a:spLocks noChangeArrowheads="1"/>
            </p:cNvSpPr>
            <p:nvPr/>
          </p:nvSpPr>
          <p:spPr bwMode="auto">
            <a:xfrm>
              <a:off x="2160" y="283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2" name="Oval 57"/>
            <p:cNvSpPr>
              <a:spLocks noChangeArrowheads="1"/>
            </p:cNvSpPr>
            <p:nvPr/>
          </p:nvSpPr>
          <p:spPr bwMode="auto">
            <a:xfrm>
              <a:off x="2208" y="26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3" name="Oval 58"/>
            <p:cNvSpPr>
              <a:spLocks noChangeArrowheads="1"/>
            </p:cNvSpPr>
            <p:nvPr/>
          </p:nvSpPr>
          <p:spPr bwMode="auto">
            <a:xfrm>
              <a:off x="2064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4" name="Oval 59"/>
            <p:cNvSpPr>
              <a:spLocks noChangeArrowheads="1"/>
            </p:cNvSpPr>
            <p:nvPr/>
          </p:nvSpPr>
          <p:spPr bwMode="auto">
            <a:xfrm>
              <a:off x="2256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96" name="Line 61"/>
          <p:cNvSpPr>
            <a:spLocks noChangeShapeType="1"/>
          </p:cNvSpPr>
          <p:nvPr/>
        </p:nvSpPr>
        <p:spPr bwMode="auto">
          <a:xfrm>
            <a:off x="228600" y="4419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34F84276-B0B2-4B20-83EE-552CF442D1E6}"/>
              </a:ext>
            </a:extLst>
          </p:cNvPr>
          <p:cNvSpPr txBox="1"/>
          <p:nvPr/>
        </p:nvSpPr>
        <p:spPr>
          <a:xfrm>
            <a:off x="7272000" y="453600"/>
            <a:ext cx="96641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Ethanol</a:t>
            </a:r>
          </a:p>
          <a:p>
            <a:endParaRPr lang="nl-NL" dirty="0"/>
          </a:p>
          <a:p>
            <a:endParaRPr lang="nl-NL" dirty="0"/>
          </a:p>
          <a:p>
            <a:endParaRPr lang="nl-NL" sz="1400" dirty="0"/>
          </a:p>
          <a:p>
            <a:r>
              <a:rPr lang="nl-NL" dirty="0"/>
              <a:t>Propaan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753A4FB7-61D7-413C-A5FF-46218F68EE4F}"/>
              </a:ext>
            </a:extLst>
          </p:cNvPr>
          <p:cNvSpPr txBox="1"/>
          <p:nvPr/>
        </p:nvSpPr>
        <p:spPr>
          <a:xfrm>
            <a:off x="914400" y="332656"/>
            <a:ext cx="7113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Stationaire fase: </a:t>
            </a:r>
          </a:p>
          <a:p>
            <a:r>
              <a:rPr lang="nl-NL" sz="3200" dirty="0"/>
              <a:t>polaire kolom</a:t>
            </a:r>
          </a:p>
        </p:txBody>
      </p:sp>
    </p:spTree>
    <p:extLst>
      <p:ext uri="{BB962C8B-B14F-4D97-AF65-F5344CB8AC3E}">
        <p14:creationId xmlns:p14="http://schemas.microsoft.com/office/powerpoint/2010/main" val="202895623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0" y="32004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14400" y="2514600"/>
            <a:ext cx="7315200" cy="228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914400" y="34290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14400" y="2514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914400" y="2743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9906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10668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1219200" y="2819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10668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12192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143000" y="2971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12954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11430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914400" y="2895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9906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1066800" y="2667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914400" y="3124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1219200" y="2590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348" name="Line 60"/>
          <p:cNvSpPr>
            <a:spLocks noChangeShapeType="1"/>
          </p:cNvSpPr>
          <p:nvPr/>
        </p:nvSpPr>
        <p:spPr bwMode="auto">
          <a:xfrm>
            <a:off x="228600" y="2971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5511403" y="271462"/>
            <a:ext cx="1600200" cy="1800225"/>
            <a:chOff x="1905000" y="304800"/>
            <a:chExt cx="1600200" cy="1800225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2286000" y="304800"/>
              <a:ext cx="12192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2" name="Picture 64" descr="http://upload.wikimedia.org/wikipedia/commons/d/de/Ethanol-structur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381000"/>
              <a:ext cx="10668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53" name="Oval 65"/>
            <p:cNvSpPr>
              <a:spLocks noChangeArrowheads="1"/>
            </p:cNvSpPr>
            <p:nvPr/>
          </p:nvSpPr>
          <p:spPr bwMode="auto">
            <a:xfrm>
              <a:off x="1905000" y="1676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54" name="Oval 66"/>
            <p:cNvSpPr>
              <a:spLocks noChangeArrowheads="1"/>
            </p:cNvSpPr>
            <p:nvPr/>
          </p:nvSpPr>
          <p:spPr bwMode="auto">
            <a:xfrm>
              <a:off x="1905000" y="609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12355" name="Picture 67" descr="http://rpmedia.ask.com/ts?u=/wikipedia/commons/thumb/a/a2/Propane-2D-flat.png/100px-Propane-2D-fla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1371600"/>
              <a:ext cx="1219200" cy="733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82" name="Groep 81"/>
          <p:cNvGrpSpPr/>
          <p:nvPr/>
        </p:nvGrpSpPr>
        <p:grpSpPr>
          <a:xfrm>
            <a:off x="228600" y="3962400"/>
            <a:ext cx="8001000" cy="2286000"/>
            <a:chOff x="228600" y="3962400"/>
            <a:chExt cx="8001000" cy="2286000"/>
          </a:xfrm>
        </p:grpSpPr>
        <p:sp>
          <p:nvSpPr>
            <p:cNvPr id="84" name="Rectangle 10"/>
            <p:cNvSpPr>
              <a:spLocks noChangeArrowheads="1"/>
            </p:cNvSpPr>
            <p:nvPr/>
          </p:nvSpPr>
          <p:spPr bwMode="auto">
            <a:xfrm>
              <a:off x="914400" y="4648200"/>
              <a:ext cx="7315200" cy="22860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5" name="Rectangle 11"/>
            <p:cNvSpPr>
              <a:spLocks noChangeArrowheads="1"/>
            </p:cNvSpPr>
            <p:nvPr/>
          </p:nvSpPr>
          <p:spPr bwMode="auto">
            <a:xfrm>
              <a:off x="914400" y="3962400"/>
              <a:ext cx="7315200" cy="22860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6" name="Line 12"/>
            <p:cNvSpPr>
              <a:spLocks noChangeShapeType="1"/>
            </p:cNvSpPr>
            <p:nvPr/>
          </p:nvSpPr>
          <p:spPr bwMode="auto">
            <a:xfrm>
              <a:off x="914400" y="4876800"/>
              <a:ext cx="7315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87" name="Line 13"/>
            <p:cNvSpPr>
              <a:spLocks noChangeShapeType="1"/>
            </p:cNvSpPr>
            <p:nvPr/>
          </p:nvSpPr>
          <p:spPr bwMode="auto">
            <a:xfrm>
              <a:off x="914400" y="3962400"/>
              <a:ext cx="7315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89" name="Rectangle 15"/>
            <p:cNvSpPr>
              <a:spLocks noChangeArrowheads="1"/>
            </p:cNvSpPr>
            <p:nvPr/>
          </p:nvSpPr>
          <p:spPr bwMode="auto">
            <a:xfrm>
              <a:off x="914400" y="6019800"/>
              <a:ext cx="7315200" cy="22860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0" name="Rectangle 16"/>
            <p:cNvSpPr>
              <a:spLocks noChangeArrowheads="1"/>
            </p:cNvSpPr>
            <p:nvPr/>
          </p:nvSpPr>
          <p:spPr bwMode="auto">
            <a:xfrm>
              <a:off x="914400" y="5334000"/>
              <a:ext cx="7315200" cy="22860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1" name="Line 17"/>
            <p:cNvSpPr>
              <a:spLocks noChangeShapeType="1"/>
            </p:cNvSpPr>
            <p:nvPr/>
          </p:nvSpPr>
          <p:spPr bwMode="auto">
            <a:xfrm>
              <a:off x="914400" y="6248400"/>
              <a:ext cx="7315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914400" y="5334000"/>
              <a:ext cx="7315200" cy="0"/>
            </a:xfrm>
            <a:prstGeom prst="lin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grpSp>
          <p:nvGrpSpPr>
            <p:cNvPr id="93" name="Group 23"/>
            <p:cNvGrpSpPr>
              <a:grpSpLocks/>
            </p:cNvGrpSpPr>
            <p:nvPr/>
          </p:nvGrpSpPr>
          <p:grpSpPr bwMode="auto">
            <a:xfrm>
              <a:off x="3352800" y="4038600"/>
              <a:ext cx="381000" cy="762000"/>
              <a:chOff x="1584" y="2544"/>
              <a:chExt cx="240" cy="480"/>
            </a:xfrm>
          </p:grpSpPr>
          <p:sp>
            <p:nvSpPr>
              <p:cNvPr id="123" name="Oval 24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4" name="Oval 25"/>
              <p:cNvSpPr>
                <a:spLocks noChangeArrowheads="1"/>
              </p:cNvSpPr>
              <p:nvPr/>
            </p:nvSpPr>
            <p:spPr bwMode="auto">
              <a:xfrm>
                <a:off x="1584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5" name="Oval 26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6" name="Oval 27"/>
              <p:cNvSpPr>
                <a:spLocks noChangeArrowheads="1"/>
              </p:cNvSpPr>
              <p:nvPr/>
            </p:nvSpPr>
            <p:spPr bwMode="auto">
              <a:xfrm>
                <a:off x="1680" y="2640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7" name="Oval 28"/>
              <p:cNvSpPr>
                <a:spLocks noChangeArrowheads="1"/>
              </p:cNvSpPr>
              <p:nvPr/>
            </p:nvSpPr>
            <p:spPr bwMode="auto">
              <a:xfrm>
                <a:off x="1776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8" name="Oval 29"/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9" name="Oval 30"/>
              <p:cNvSpPr>
                <a:spLocks noChangeArrowheads="1"/>
              </p:cNvSpPr>
              <p:nvPr/>
            </p:nvSpPr>
            <p:spPr bwMode="auto">
              <a:xfrm>
                <a:off x="1776" y="2976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0" name="Oval 31"/>
              <p:cNvSpPr>
                <a:spLocks noChangeArrowheads="1"/>
              </p:cNvSpPr>
              <p:nvPr/>
            </p:nvSpPr>
            <p:spPr bwMode="auto">
              <a:xfrm>
                <a:off x="1584" y="278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94" name="Group 32"/>
            <p:cNvGrpSpPr>
              <a:grpSpLocks/>
            </p:cNvGrpSpPr>
            <p:nvPr/>
          </p:nvGrpSpPr>
          <p:grpSpPr bwMode="auto">
            <a:xfrm>
              <a:off x="5410200" y="5410200"/>
              <a:ext cx="533400" cy="762000"/>
              <a:chOff x="2304" y="3408"/>
              <a:chExt cx="336" cy="480"/>
            </a:xfrm>
          </p:grpSpPr>
          <p:sp>
            <p:nvSpPr>
              <p:cNvPr id="115" name="Oval 33"/>
              <p:cNvSpPr>
                <a:spLocks noChangeArrowheads="1"/>
              </p:cNvSpPr>
              <p:nvPr/>
            </p:nvSpPr>
            <p:spPr bwMode="auto">
              <a:xfrm>
                <a:off x="2592" y="3456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B02B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6" name="Oval 34"/>
              <p:cNvSpPr>
                <a:spLocks noChangeArrowheads="1"/>
              </p:cNvSpPr>
              <p:nvPr/>
            </p:nvSpPr>
            <p:spPr bwMode="auto">
              <a:xfrm>
                <a:off x="2400" y="3840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B02B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7" name="Oval 35"/>
              <p:cNvSpPr>
                <a:spLocks noChangeArrowheads="1"/>
              </p:cNvSpPr>
              <p:nvPr/>
            </p:nvSpPr>
            <p:spPr bwMode="auto">
              <a:xfrm>
                <a:off x="2352" y="364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B02B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8" name="Oval 36"/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B02B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9" name="Oval 37"/>
              <p:cNvSpPr>
                <a:spLocks noChangeArrowheads="1"/>
              </p:cNvSpPr>
              <p:nvPr/>
            </p:nvSpPr>
            <p:spPr bwMode="auto">
              <a:xfrm>
                <a:off x="2400" y="340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B02B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0" name="Oval 38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B02B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1" name="Oval 39"/>
              <p:cNvSpPr>
                <a:spLocks noChangeArrowheads="1"/>
              </p:cNvSpPr>
              <p:nvPr/>
            </p:nvSpPr>
            <p:spPr bwMode="auto">
              <a:xfrm>
                <a:off x="2544" y="379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B02B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2" name="Oval 40"/>
              <p:cNvSpPr>
                <a:spLocks noChangeArrowheads="1"/>
              </p:cNvSpPr>
              <p:nvPr/>
            </p:nvSpPr>
            <p:spPr bwMode="auto">
              <a:xfrm>
                <a:off x="2520" y="350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B02B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95" name="Group 51"/>
            <p:cNvGrpSpPr>
              <a:grpSpLocks/>
            </p:cNvGrpSpPr>
            <p:nvPr/>
          </p:nvGrpSpPr>
          <p:grpSpPr bwMode="auto">
            <a:xfrm>
              <a:off x="4381500" y="4191000"/>
              <a:ext cx="381000" cy="457200"/>
              <a:chOff x="2064" y="2640"/>
              <a:chExt cx="240" cy="288"/>
            </a:xfrm>
          </p:grpSpPr>
          <p:sp>
            <p:nvSpPr>
              <p:cNvPr id="107" name="Oval 52"/>
              <p:cNvSpPr>
                <a:spLocks noChangeArrowheads="1"/>
              </p:cNvSpPr>
              <p:nvPr/>
            </p:nvSpPr>
            <p:spPr bwMode="auto">
              <a:xfrm>
                <a:off x="2064" y="26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8" name="Oval 53"/>
              <p:cNvSpPr>
                <a:spLocks noChangeArrowheads="1"/>
              </p:cNvSpPr>
              <p:nvPr/>
            </p:nvSpPr>
            <p:spPr bwMode="auto">
              <a:xfrm>
                <a:off x="2160" y="273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9" name="Oval 54"/>
              <p:cNvSpPr>
                <a:spLocks noChangeArrowheads="1"/>
              </p:cNvSpPr>
              <p:nvPr/>
            </p:nvSpPr>
            <p:spPr bwMode="auto">
              <a:xfrm>
                <a:off x="2064" y="27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0" name="Oval 55"/>
              <p:cNvSpPr>
                <a:spLocks noChangeArrowheads="1"/>
              </p:cNvSpPr>
              <p:nvPr/>
            </p:nvSpPr>
            <p:spPr bwMode="auto">
              <a:xfrm>
                <a:off x="2256" y="273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1" name="Oval 56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2" name="Oval 57"/>
              <p:cNvSpPr>
                <a:spLocks noChangeArrowheads="1"/>
              </p:cNvSpPr>
              <p:nvPr/>
            </p:nvSpPr>
            <p:spPr bwMode="auto">
              <a:xfrm>
                <a:off x="2208" y="26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3" name="Oval 58"/>
              <p:cNvSpPr>
                <a:spLocks noChangeArrowheads="1"/>
              </p:cNvSpPr>
              <p:nvPr/>
            </p:nvSpPr>
            <p:spPr bwMode="auto">
              <a:xfrm>
                <a:off x="2064" y="28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4" name="Oval 59"/>
              <p:cNvSpPr>
                <a:spLocks noChangeArrowheads="1"/>
              </p:cNvSpPr>
              <p:nvPr/>
            </p:nvSpPr>
            <p:spPr bwMode="auto">
              <a:xfrm>
                <a:off x="2256" y="28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96" name="Line 61"/>
            <p:cNvSpPr>
              <a:spLocks noChangeShapeType="1"/>
            </p:cNvSpPr>
            <p:nvPr/>
          </p:nvSpPr>
          <p:spPr bwMode="auto">
            <a:xfrm>
              <a:off x="228600" y="44196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97" name="Line 62"/>
            <p:cNvSpPr>
              <a:spLocks noChangeShapeType="1"/>
            </p:cNvSpPr>
            <p:nvPr/>
          </p:nvSpPr>
          <p:spPr bwMode="auto">
            <a:xfrm>
              <a:off x="228600" y="57912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grpSp>
          <p:nvGrpSpPr>
            <p:cNvPr id="98" name="Group 68"/>
            <p:cNvGrpSpPr>
              <a:grpSpLocks/>
            </p:cNvGrpSpPr>
            <p:nvPr/>
          </p:nvGrpSpPr>
          <p:grpSpPr bwMode="auto">
            <a:xfrm>
              <a:off x="7239000" y="5562600"/>
              <a:ext cx="381000" cy="457200"/>
              <a:chOff x="2064" y="2640"/>
              <a:chExt cx="240" cy="288"/>
            </a:xfrm>
          </p:grpSpPr>
          <p:sp>
            <p:nvSpPr>
              <p:cNvPr id="99" name="Oval 69"/>
              <p:cNvSpPr>
                <a:spLocks noChangeArrowheads="1"/>
              </p:cNvSpPr>
              <p:nvPr/>
            </p:nvSpPr>
            <p:spPr bwMode="auto">
              <a:xfrm>
                <a:off x="2064" y="26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0" name="Oval 70"/>
              <p:cNvSpPr>
                <a:spLocks noChangeArrowheads="1"/>
              </p:cNvSpPr>
              <p:nvPr/>
            </p:nvSpPr>
            <p:spPr bwMode="auto">
              <a:xfrm>
                <a:off x="2160" y="273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1" name="Oval 71"/>
              <p:cNvSpPr>
                <a:spLocks noChangeArrowheads="1"/>
              </p:cNvSpPr>
              <p:nvPr/>
            </p:nvSpPr>
            <p:spPr bwMode="auto">
              <a:xfrm>
                <a:off x="2064" y="27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2" name="Oval 72"/>
              <p:cNvSpPr>
                <a:spLocks noChangeArrowheads="1"/>
              </p:cNvSpPr>
              <p:nvPr/>
            </p:nvSpPr>
            <p:spPr bwMode="auto">
              <a:xfrm>
                <a:off x="2256" y="273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3" name="Oval 73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" name="Oval 74"/>
              <p:cNvSpPr>
                <a:spLocks noChangeArrowheads="1"/>
              </p:cNvSpPr>
              <p:nvPr/>
            </p:nvSpPr>
            <p:spPr bwMode="auto">
              <a:xfrm>
                <a:off x="2208" y="26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5" name="Oval 75"/>
              <p:cNvSpPr>
                <a:spLocks noChangeArrowheads="1"/>
              </p:cNvSpPr>
              <p:nvPr/>
            </p:nvSpPr>
            <p:spPr bwMode="auto">
              <a:xfrm>
                <a:off x="2064" y="28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6" name="Oval 76"/>
              <p:cNvSpPr>
                <a:spLocks noChangeArrowheads="1"/>
              </p:cNvSpPr>
              <p:nvPr/>
            </p:nvSpPr>
            <p:spPr bwMode="auto">
              <a:xfrm>
                <a:off x="2256" y="28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sp>
        <p:nvSpPr>
          <p:cNvPr id="79" name="Tekstvak 78">
            <a:extLst>
              <a:ext uri="{FF2B5EF4-FFF2-40B4-BE49-F238E27FC236}">
                <a16:creationId xmlns:a16="http://schemas.microsoft.com/office/drawing/2014/main" id="{0A4FFEF3-E85F-4DD3-A67F-3F91EAB8517D}"/>
              </a:ext>
            </a:extLst>
          </p:cNvPr>
          <p:cNvSpPr txBox="1"/>
          <p:nvPr/>
        </p:nvSpPr>
        <p:spPr>
          <a:xfrm>
            <a:off x="7272000" y="453600"/>
            <a:ext cx="96641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Ethanol</a:t>
            </a:r>
          </a:p>
          <a:p>
            <a:endParaRPr lang="nl-NL" dirty="0"/>
          </a:p>
          <a:p>
            <a:endParaRPr lang="nl-NL" dirty="0"/>
          </a:p>
          <a:p>
            <a:endParaRPr lang="nl-NL" sz="1400" dirty="0"/>
          </a:p>
          <a:p>
            <a:r>
              <a:rPr lang="nl-NL" dirty="0"/>
              <a:t>Propaan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B522E30C-4114-4C4D-90AB-34B46C12A772}"/>
              </a:ext>
            </a:extLst>
          </p:cNvPr>
          <p:cNvSpPr txBox="1"/>
          <p:nvPr/>
        </p:nvSpPr>
        <p:spPr>
          <a:xfrm>
            <a:off x="914400" y="332656"/>
            <a:ext cx="7113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Stationaire fase: </a:t>
            </a:r>
          </a:p>
          <a:p>
            <a:r>
              <a:rPr lang="nl-NL" sz="3200" dirty="0"/>
              <a:t>polaire kolom</a:t>
            </a:r>
          </a:p>
        </p:txBody>
      </p:sp>
    </p:spTree>
    <p:extLst>
      <p:ext uri="{BB962C8B-B14F-4D97-AF65-F5344CB8AC3E}">
        <p14:creationId xmlns:p14="http://schemas.microsoft.com/office/powerpoint/2010/main" val="2439187030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2"/>
          <a:stretch/>
        </p:blipFill>
        <p:spPr>
          <a:xfrm>
            <a:off x="539552" y="2348880"/>
            <a:ext cx="7344815" cy="3995737"/>
          </a:xfrm>
        </p:spPr>
      </p:pic>
      <p:grpSp>
        <p:nvGrpSpPr>
          <p:cNvPr id="27" name="Groep 26">
            <a:extLst>
              <a:ext uri="{FF2B5EF4-FFF2-40B4-BE49-F238E27FC236}">
                <a16:creationId xmlns:a16="http://schemas.microsoft.com/office/drawing/2014/main" id="{9F0C8348-3925-485E-8E2C-52157C92CB75}"/>
              </a:ext>
            </a:extLst>
          </p:cNvPr>
          <p:cNvGrpSpPr/>
          <p:nvPr/>
        </p:nvGrpSpPr>
        <p:grpSpPr>
          <a:xfrm>
            <a:off x="4444186" y="4709589"/>
            <a:ext cx="381000" cy="506413"/>
            <a:chOff x="4086000" y="4718209"/>
            <a:chExt cx="381000" cy="506413"/>
          </a:xfrm>
        </p:grpSpPr>
        <p:sp>
          <p:nvSpPr>
            <p:cNvPr id="7" name="Oval 24">
              <a:extLst>
                <a:ext uri="{FF2B5EF4-FFF2-40B4-BE49-F238E27FC236}">
                  <a16:creationId xmlns:a16="http://schemas.microsoft.com/office/drawing/2014/main" id="{E46617C9-8AD7-4AA9-BB6F-8FAE5D8734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14600" y="47944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" name="Oval 25">
              <a:extLst>
                <a:ext uri="{FF2B5EF4-FFF2-40B4-BE49-F238E27FC236}">
                  <a16:creationId xmlns:a16="http://schemas.microsoft.com/office/drawing/2014/main" id="{EC2ECDCA-DF97-49C4-9D6F-AB374C2928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90800" y="48960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" name="Oval 26">
              <a:extLst>
                <a:ext uri="{FF2B5EF4-FFF2-40B4-BE49-F238E27FC236}">
                  <a16:creationId xmlns:a16="http://schemas.microsoft.com/office/drawing/2014/main" id="{D66F90DA-6A9C-4231-B4D2-A1D604B016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62200" y="49468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" name="Oval 27">
              <a:extLst>
                <a:ext uri="{FF2B5EF4-FFF2-40B4-BE49-F238E27FC236}">
                  <a16:creationId xmlns:a16="http://schemas.microsoft.com/office/drawing/2014/main" id="{FF6027D1-B39B-4B06-A404-7AD4257FAD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38400" y="51119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" name="Oval 28">
              <a:extLst>
                <a:ext uri="{FF2B5EF4-FFF2-40B4-BE49-F238E27FC236}">
                  <a16:creationId xmlns:a16="http://schemas.microsoft.com/office/drawing/2014/main" id="{C7FB229B-2714-49B4-AF1B-312FA11492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86000" y="5148422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" name="Oval 29">
              <a:extLst>
                <a:ext uri="{FF2B5EF4-FFF2-40B4-BE49-F238E27FC236}">
                  <a16:creationId xmlns:a16="http://schemas.microsoft.com/office/drawing/2014/main" id="{DD5B9410-CB9D-4504-ADAA-D90C6DA2ED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86000" y="4859497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" name="Oval 30">
              <a:extLst>
                <a:ext uri="{FF2B5EF4-FFF2-40B4-BE49-F238E27FC236}">
                  <a16:creationId xmlns:a16="http://schemas.microsoft.com/office/drawing/2014/main" id="{AF2C884F-0E04-4310-B2F2-6E0F66819C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86000" y="47182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" name="Oval 31">
              <a:extLst>
                <a:ext uri="{FF2B5EF4-FFF2-40B4-BE49-F238E27FC236}">
                  <a16:creationId xmlns:a16="http://schemas.microsoft.com/office/drawing/2014/main" id="{FD1C4606-576B-42EE-8E56-34817F1FB6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90800" y="50230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E531C0C6-AA8A-449C-9EF0-0C1524E83C46}"/>
              </a:ext>
            </a:extLst>
          </p:cNvPr>
          <p:cNvGrpSpPr/>
          <p:nvPr/>
        </p:nvGrpSpPr>
        <p:grpSpPr>
          <a:xfrm>
            <a:off x="3024000" y="4785789"/>
            <a:ext cx="381000" cy="457200"/>
            <a:chOff x="2801491" y="4794413"/>
            <a:chExt cx="381000" cy="457200"/>
          </a:xfrm>
        </p:grpSpPr>
        <p:sp>
          <p:nvSpPr>
            <p:cNvPr id="16" name="Oval 52">
              <a:extLst>
                <a:ext uri="{FF2B5EF4-FFF2-40B4-BE49-F238E27FC236}">
                  <a16:creationId xmlns:a16="http://schemas.microsoft.com/office/drawing/2014/main" id="{195A091D-A74D-4AE6-A1D3-DC807B1D6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491" y="47944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" name="Oval 53">
              <a:extLst>
                <a:ext uri="{FF2B5EF4-FFF2-40B4-BE49-F238E27FC236}">
                  <a16:creationId xmlns:a16="http://schemas.microsoft.com/office/drawing/2014/main" id="{1F510E4D-35AD-4251-8A1E-E26666AE1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891" y="49468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Oval 54">
              <a:extLst>
                <a:ext uri="{FF2B5EF4-FFF2-40B4-BE49-F238E27FC236}">
                  <a16:creationId xmlns:a16="http://schemas.microsoft.com/office/drawing/2014/main" id="{879D4524-B6EB-4D1F-B341-6531ED292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491" y="50230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" name="Oval 55">
              <a:extLst>
                <a:ext uri="{FF2B5EF4-FFF2-40B4-BE49-F238E27FC236}">
                  <a16:creationId xmlns:a16="http://schemas.microsoft.com/office/drawing/2014/main" id="{4EFC5223-F62B-48D9-AC0A-0ABEC7706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291" y="49468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Oval 56">
              <a:extLst>
                <a:ext uri="{FF2B5EF4-FFF2-40B4-BE49-F238E27FC236}">
                  <a16:creationId xmlns:a16="http://schemas.microsoft.com/office/drawing/2014/main" id="{FF28DE64-2528-40FC-ABB6-5FABCD98A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891" y="5099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Oval 57">
              <a:extLst>
                <a:ext uri="{FF2B5EF4-FFF2-40B4-BE49-F238E27FC236}">
                  <a16:creationId xmlns:a16="http://schemas.microsoft.com/office/drawing/2014/main" id="{21C3C940-485C-4CC4-AD11-DC6E43E9F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091" y="47944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Oval 58">
              <a:extLst>
                <a:ext uri="{FF2B5EF4-FFF2-40B4-BE49-F238E27FC236}">
                  <a16:creationId xmlns:a16="http://schemas.microsoft.com/office/drawing/2014/main" id="{2C415CF5-6519-46D5-A15C-5B1B4FCA7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491" y="51754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Oval 59">
              <a:extLst>
                <a:ext uri="{FF2B5EF4-FFF2-40B4-BE49-F238E27FC236}">
                  <a16:creationId xmlns:a16="http://schemas.microsoft.com/office/drawing/2014/main" id="{CCFB3804-2228-41F9-B7D7-E9C6CC9F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291" y="51754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6563727E-AC51-4DE5-9D49-C2EE66B4887A}"/>
              </a:ext>
            </a:extLst>
          </p:cNvPr>
          <p:cNvSpPr txBox="1"/>
          <p:nvPr/>
        </p:nvSpPr>
        <p:spPr>
          <a:xfrm>
            <a:off x="914400" y="332656"/>
            <a:ext cx="711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Detectie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5C81A0E0-44C1-49B1-8E5F-B935ACC157FA}"/>
              </a:ext>
            </a:extLst>
          </p:cNvPr>
          <p:cNvSpPr/>
          <p:nvPr/>
        </p:nvSpPr>
        <p:spPr>
          <a:xfrm>
            <a:off x="1476000" y="2638800"/>
            <a:ext cx="6598543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46D94144-BAA2-43F9-9F5C-1CBC7EA96D98}"/>
              </a:ext>
            </a:extLst>
          </p:cNvPr>
          <p:cNvSpPr/>
          <p:nvPr/>
        </p:nvSpPr>
        <p:spPr>
          <a:xfrm>
            <a:off x="1548000" y="5515200"/>
            <a:ext cx="6598543" cy="372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293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7217 -0.00694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6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69948 -0.00301 " pathEditMode="relative" rAng="0" ptsTypes="AA">
                                      <p:cBhvr>
                                        <p:cTn id="8" dur="1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2"/>
          <a:stretch/>
        </p:blipFill>
        <p:spPr>
          <a:xfrm>
            <a:off x="539552" y="2348880"/>
            <a:ext cx="7344815" cy="3995737"/>
          </a:xfrm>
        </p:spPr>
      </p:pic>
      <p:grpSp>
        <p:nvGrpSpPr>
          <p:cNvPr id="27" name="Groep 26">
            <a:extLst>
              <a:ext uri="{FF2B5EF4-FFF2-40B4-BE49-F238E27FC236}">
                <a16:creationId xmlns:a16="http://schemas.microsoft.com/office/drawing/2014/main" id="{9F0C8348-3925-485E-8E2C-52157C92CB75}"/>
              </a:ext>
            </a:extLst>
          </p:cNvPr>
          <p:cNvGrpSpPr/>
          <p:nvPr/>
        </p:nvGrpSpPr>
        <p:grpSpPr>
          <a:xfrm>
            <a:off x="4444186" y="4709589"/>
            <a:ext cx="381000" cy="506413"/>
            <a:chOff x="4086000" y="4718209"/>
            <a:chExt cx="381000" cy="506413"/>
          </a:xfrm>
        </p:grpSpPr>
        <p:sp>
          <p:nvSpPr>
            <p:cNvPr id="7" name="Oval 24">
              <a:extLst>
                <a:ext uri="{FF2B5EF4-FFF2-40B4-BE49-F238E27FC236}">
                  <a16:creationId xmlns:a16="http://schemas.microsoft.com/office/drawing/2014/main" id="{E46617C9-8AD7-4AA9-BB6F-8FAE5D8734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14600" y="47944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" name="Oval 25">
              <a:extLst>
                <a:ext uri="{FF2B5EF4-FFF2-40B4-BE49-F238E27FC236}">
                  <a16:creationId xmlns:a16="http://schemas.microsoft.com/office/drawing/2014/main" id="{EC2ECDCA-DF97-49C4-9D6F-AB374C2928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90800" y="48960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9" name="Oval 26">
              <a:extLst>
                <a:ext uri="{FF2B5EF4-FFF2-40B4-BE49-F238E27FC236}">
                  <a16:creationId xmlns:a16="http://schemas.microsoft.com/office/drawing/2014/main" id="{D66F90DA-6A9C-4231-B4D2-A1D604B016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62200" y="49468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" name="Oval 27">
              <a:extLst>
                <a:ext uri="{FF2B5EF4-FFF2-40B4-BE49-F238E27FC236}">
                  <a16:creationId xmlns:a16="http://schemas.microsoft.com/office/drawing/2014/main" id="{FF6027D1-B39B-4B06-A404-7AD4257FAD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38400" y="51119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1" name="Oval 28">
              <a:extLst>
                <a:ext uri="{FF2B5EF4-FFF2-40B4-BE49-F238E27FC236}">
                  <a16:creationId xmlns:a16="http://schemas.microsoft.com/office/drawing/2014/main" id="{C7FB229B-2714-49B4-AF1B-312FA11492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86000" y="5148422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" name="Oval 29">
              <a:extLst>
                <a:ext uri="{FF2B5EF4-FFF2-40B4-BE49-F238E27FC236}">
                  <a16:creationId xmlns:a16="http://schemas.microsoft.com/office/drawing/2014/main" id="{DD5B9410-CB9D-4504-ADAA-D90C6DA2ED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86000" y="4859497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" name="Oval 30">
              <a:extLst>
                <a:ext uri="{FF2B5EF4-FFF2-40B4-BE49-F238E27FC236}">
                  <a16:creationId xmlns:a16="http://schemas.microsoft.com/office/drawing/2014/main" id="{AF2C884F-0E04-4310-B2F2-6E0F66819C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86000" y="47182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" name="Oval 31">
              <a:extLst>
                <a:ext uri="{FF2B5EF4-FFF2-40B4-BE49-F238E27FC236}">
                  <a16:creationId xmlns:a16="http://schemas.microsoft.com/office/drawing/2014/main" id="{FD1C4606-576B-42EE-8E56-34817F1FB6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90800" y="5023009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E531C0C6-AA8A-449C-9EF0-0C1524E83C46}"/>
              </a:ext>
            </a:extLst>
          </p:cNvPr>
          <p:cNvGrpSpPr/>
          <p:nvPr/>
        </p:nvGrpSpPr>
        <p:grpSpPr>
          <a:xfrm>
            <a:off x="3024000" y="4785789"/>
            <a:ext cx="381000" cy="457200"/>
            <a:chOff x="2801491" y="4794413"/>
            <a:chExt cx="381000" cy="457200"/>
          </a:xfrm>
        </p:grpSpPr>
        <p:sp>
          <p:nvSpPr>
            <p:cNvPr id="16" name="Oval 52">
              <a:extLst>
                <a:ext uri="{FF2B5EF4-FFF2-40B4-BE49-F238E27FC236}">
                  <a16:creationId xmlns:a16="http://schemas.microsoft.com/office/drawing/2014/main" id="{195A091D-A74D-4AE6-A1D3-DC807B1D6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491" y="47944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" name="Oval 53">
              <a:extLst>
                <a:ext uri="{FF2B5EF4-FFF2-40B4-BE49-F238E27FC236}">
                  <a16:creationId xmlns:a16="http://schemas.microsoft.com/office/drawing/2014/main" id="{1F510E4D-35AD-4251-8A1E-E26666AE1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891" y="49468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Oval 54">
              <a:extLst>
                <a:ext uri="{FF2B5EF4-FFF2-40B4-BE49-F238E27FC236}">
                  <a16:creationId xmlns:a16="http://schemas.microsoft.com/office/drawing/2014/main" id="{879D4524-B6EB-4D1F-B341-6531ED292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491" y="50230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9" name="Oval 55">
              <a:extLst>
                <a:ext uri="{FF2B5EF4-FFF2-40B4-BE49-F238E27FC236}">
                  <a16:creationId xmlns:a16="http://schemas.microsoft.com/office/drawing/2014/main" id="{4EFC5223-F62B-48D9-AC0A-0ABEC7706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291" y="49468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" name="Oval 56">
              <a:extLst>
                <a:ext uri="{FF2B5EF4-FFF2-40B4-BE49-F238E27FC236}">
                  <a16:creationId xmlns:a16="http://schemas.microsoft.com/office/drawing/2014/main" id="{FF28DE64-2528-40FC-ABB6-5FABCD98A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891" y="5099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Oval 57">
              <a:extLst>
                <a:ext uri="{FF2B5EF4-FFF2-40B4-BE49-F238E27FC236}">
                  <a16:creationId xmlns:a16="http://schemas.microsoft.com/office/drawing/2014/main" id="{21C3C940-485C-4CC4-AD11-DC6E43E9F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091" y="47944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Oval 58">
              <a:extLst>
                <a:ext uri="{FF2B5EF4-FFF2-40B4-BE49-F238E27FC236}">
                  <a16:creationId xmlns:a16="http://schemas.microsoft.com/office/drawing/2014/main" id="{2C415CF5-6519-46D5-A15C-5B1B4FCA7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491" y="51754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3" name="Oval 59">
              <a:extLst>
                <a:ext uri="{FF2B5EF4-FFF2-40B4-BE49-F238E27FC236}">
                  <a16:creationId xmlns:a16="http://schemas.microsoft.com/office/drawing/2014/main" id="{CCFB3804-2228-41F9-B7D7-E9C6CC9F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291" y="51754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4" name="Tekstvak 23">
            <a:extLst>
              <a:ext uri="{FF2B5EF4-FFF2-40B4-BE49-F238E27FC236}">
                <a16:creationId xmlns:a16="http://schemas.microsoft.com/office/drawing/2014/main" id="{6563727E-AC51-4DE5-9D49-C2EE66B4887A}"/>
              </a:ext>
            </a:extLst>
          </p:cNvPr>
          <p:cNvSpPr txBox="1"/>
          <p:nvPr/>
        </p:nvSpPr>
        <p:spPr>
          <a:xfrm>
            <a:off x="914400" y="332656"/>
            <a:ext cx="711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Detectie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CD880DD-612E-46F3-AC9D-AD5DC7678BA0}"/>
              </a:ext>
            </a:extLst>
          </p:cNvPr>
          <p:cNvSpPr txBox="1"/>
          <p:nvPr/>
        </p:nvSpPr>
        <p:spPr>
          <a:xfrm>
            <a:off x="2987824" y="5933751"/>
            <a:ext cx="196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Retentietijden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E9CCAE5-2B92-44F0-AD3F-BA91468F55CD}"/>
              </a:ext>
            </a:extLst>
          </p:cNvPr>
          <p:cNvSpPr txBox="1"/>
          <p:nvPr/>
        </p:nvSpPr>
        <p:spPr>
          <a:xfrm>
            <a:off x="3828328" y="1835497"/>
            <a:ext cx="2491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Gaschromatogram</a:t>
            </a:r>
          </a:p>
        </p:txBody>
      </p:sp>
    </p:spTree>
    <p:extLst>
      <p:ext uri="{BB962C8B-B14F-4D97-AF65-F5344CB8AC3E}">
        <p14:creationId xmlns:p14="http://schemas.microsoft.com/office/powerpoint/2010/main" val="532712932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n2liggend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1" y="-33260"/>
            <a:ext cx="9187406" cy="68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14512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n2liggend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1" y="-33260"/>
            <a:ext cx="9187406" cy="68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6A9C85F-B3BB-4D1C-8870-731B1B23B429}"/>
              </a:ext>
            </a:extLst>
          </p:cNvPr>
          <p:cNvSpPr txBox="1"/>
          <p:nvPr/>
        </p:nvSpPr>
        <p:spPr>
          <a:xfrm>
            <a:off x="704907" y="1844824"/>
            <a:ext cx="137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luchtpompje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9E4D02B-583D-40FB-B11B-846F20F70484}"/>
              </a:ext>
            </a:extLst>
          </p:cNvPr>
          <p:cNvSpPr txBox="1"/>
          <p:nvPr/>
        </p:nvSpPr>
        <p:spPr>
          <a:xfrm>
            <a:off x="539552" y="5373216"/>
            <a:ext cx="65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lucht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E5FDFD4-0DF8-45A1-9E25-895BBE563A8B}"/>
              </a:ext>
            </a:extLst>
          </p:cNvPr>
          <p:cNvSpPr txBox="1"/>
          <p:nvPr/>
        </p:nvSpPr>
        <p:spPr>
          <a:xfrm>
            <a:off x="5004048" y="1844824"/>
            <a:ext cx="76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kolom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69AC435-EDBC-490B-B64A-BE1221777460}"/>
              </a:ext>
            </a:extLst>
          </p:cNvPr>
          <p:cNvSpPr txBox="1"/>
          <p:nvPr/>
        </p:nvSpPr>
        <p:spPr>
          <a:xfrm>
            <a:off x="3422568" y="4543991"/>
            <a:ext cx="216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aanstekergas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C198A86-75BE-4A37-AADB-C059D0893B70}"/>
              </a:ext>
            </a:extLst>
          </p:cNvPr>
          <p:cNvSpPr txBox="1"/>
          <p:nvPr/>
        </p:nvSpPr>
        <p:spPr>
          <a:xfrm>
            <a:off x="5796730" y="4540478"/>
            <a:ext cx="9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8E21CC9-163D-4D0A-B724-6FFFEE0C74ED}"/>
              </a:ext>
            </a:extLst>
          </p:cNvPr>
          <p:cNvSpPr txBox="1"/>
          <p:nvPr/>
        </p:nvSpPr>
        <p:spPr>
          <a:xfrm>
            <a:off x="7591441" y="3402119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chromatogram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9" name="Picture 4" descr="profmet">
            <a:extLst>
              <a:ext uri="{FF2B5EF4-FFF2-40B4-BE49-F238E27FC236}">
                <a16:creationId xmlns:a16="http://schemas.microsoft.com/office/drawing/2014/main" id="{C3E24D63-7C53-47BC-B4DB-695DC81A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4186" y="1049397"/>
            <a:ext cx="1430355" cy="7785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8B2B127-3124-44A5-8295-B4D58D8C9A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444"/>
          <a:stretch/>
        </p:blipFill>
        <p:spPr>
          <a:xfrm>
            <a:off x="8387719" y="3861048"/>
            <a:ext cx="774986" cy="7686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39374306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profm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A971485-910E-4612-95F9-B38947A29CCB}"/>
              </a:ext>
            </a:extLst>
          </p:cNvPr>
          <p:cNvSpPr/>
          <p:nvPr/>
        </p:nvSpPr>
        <p:spPr>
          <a:xfrm>
            <a:off x="4059263" y="1555120"/>
            <a:ext cx="3687314" cy="2224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>
            <a:normAutofit/>
          </a:bodyPr>
          <a:lstStyle/>
          <a:p>
            <a:r>
              <a:rPr lang="nl-NL" altLang="nl-NL" sz="3200" dirty="0"/>
              <a:t>Gaschromatogram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1"/>
            <a:ext cx="4038600" cy="486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1342E94-F405-48FF-A354-83F6E3BE090C}"/>
              </a:ext>
            </a:extLst>
          </p:cNvPr>
          <p:cNvSpPr/>
          <p:nvPr/>
        </p:nvSpPr>
        <p:spPr>
          <a:xfrm>
            <a:off x="4067944" y="1773238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 descr="bic+cricket">
            <a:extLst>
              <a:ext uri="{FF2B5EF4-FFF2-40B4-BE49-F238E27FC236}">
                <a16:creationId xmlns:a16="http://schemas.microsoft.com/office/drawing/2014/main" id="{2D84A091-D393-47EE-8B70-D77F8BD7AA44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r="11843" b="9915"/>
          <a:stretch/>
        </p:blipFill>
        <p:spPr>
          <a:xfrm>
            <a:off x="4038601" y="1600200"/>
            <a:ext cx="3681014" cy="218883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BD2D1BF-6856-4BD0-9475-497C25701854}"/>
              </a:ext>
            </a:extLst>
          </p:cNvPr>
          <p:cNvSpPr txBox="1"/>
          <p:nvPr/>
        </p:nvSpPr>
        <p:spPr>
          <a:xfrm>
            <a:off x="3058802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27A05DB-157D-4B71-8338-F1AE36E41F46}"/>
              </a:ext>
            </a:extLst>
          </p:cNvPr>
          <p:cNvSpPr txBox="1"/>
          <p:nvPr/>
        </p:nvSpPr>
        <p:spPr>
          <a:xfrm>
            <a:off x="7319608" y="399732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27D4569-C487-4011-8B82-7A3E6B040D4F}"/>
              </a:ext>
            </a:extLst>
          </p:cNvPr>
          <p:cNvSpPr/>
          <p:nvPr/>
        </p:nvSpPr>
        <p:spPr>
          <a:xfrm>
            <a:off x="4890504" y="3747773"/>
            <a:ext cx="1908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A4D9B6F-09A0-4FB2-AF77-A64BA346CB0B}"/>
              </a:ext>
            </a:extLst>
          </p:cNvPr>
          <p:cNvSpPr/>
          <p:nvPr/>
        </p:nvSpPr>
        <p:spPr>
          <a:xfrm>
            <a:off x="4723200" y="3791581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41FAFC9-0679-4D9D-BDDB-C5687D49CD38}"/>
              </a:ext>
            </a:extLst>
          </p:cNvPr>
          <p:cNvSpPr/>
          <p:nvPr/>
        </p:nvSpPr>
        <p:spPr>
          <a:xfrm>
            <a:off x="4640400" y="3791580"/>
            <a:ext cx="666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E81481D-A535-4AFC-925E-CF042873782E}"/>
              </a:ext>
            </a:extLst>
          </p:cNvPr>
          <p:cNvSpPr/>
          <p:nvPr/>
        </p:nvSpPr>
        <p:spPr>
          <a:xfrm>
            <a:off x="4496400" y="3794400"/>
            <a:ext cx="68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DFABDAC-8DB7-4663-8D41-B55F2A02C715}"/>
              </a:ext>
            </a:extLst>
          </p:cNvPr>
          <p:cNvSpPr/>
          <p:nvPr/>
        </p:nvSpPr>
        <p:spPr>
          <a:xfrm>
            <a:off x="4370400" y="3794400"/>
            <a:ext cx="108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0B3ECDD-4019-4750-A08C-9A6E3069087F}"/>
              </a:ext>
            </a:extLst>
          </p:cNvPr>
          <p:cNvSpPr/>
          <p:nvPr/>
        </p:nvSpPr>
        <p:spPr>
          <a:xfrm>
            <a:off x="4263206" y="3794400"/>
            <a:ext cx="93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AE3F031-54DC-4CF2-8055-36A8CD7251BE}"/>
              </a:ext>
            </a:extLst>
          </p:cNvPr>
          <p:cNvSpPr/>
          <p:nvPr/>
        </p:nvSpPr>
        <p:spPr>
          <a:xfrm>
            <a:off x="4158160" y="3794400"/>
            <a:ext cx="93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18838DC-D300-4D60-A1C1-600223994CE6}"/>
              </a:ext>
            </a:extLst>
          </p:cNvPr>
          <p:cNvSpPr/>
          <p:nvPr/>
        </p:nvSpPr>
        <p:spPr>
          <a:xfrm>
            <a:off x="4032964" y="3794400"/>
            <a:ext cx="104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C8B3EF1-8BE4-4673-A75F-2F1FDE66FE1F}"/>
              </a:ext>
            </a:extLst>
          </p:cNvPr>
          <p:cNvSpPr/>
          <p:nvPr/>
        </p:nvSpPr>
        <p:spPr>
          <a:xfrm>
            <a:off x="3924000" y="3795731"/>
            <a:ext cx="93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AC7E883-C14B-44FF-92DA-559DBECAA20A}"/>
              </a:ext>
            </a:extLst>
          </p:cNvPr>
          <p:cNvSpPr/>
          <p:nvPr/>
        </p:nvSpPr>
        <p:spPr>
          <a:xfrm>
            <a:off x="7625709" y="3554346"/>
            <a:ext cx="365873" cy="174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4398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"/>
          <a:stretch/>
        </p:blipFill>
        <p:spPr bwMode="auto">
          <a:xfrm>
            <a:off x="-13184" y="0"/>
            <a:ext cx="9157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319228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profm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A971485-910E-4612-95F9-B38947A29CCB}"/>
              </a:ext>
            </a:extLst>
          </p:cNvPr>
          <p:cNvSpPr/>
          <p:nvPr/>
        </p:nvSpPr>
        <p:spPr>
          <a:xfrm>
            <a:off x="4059263" y="1555120"/>
            <a:ext cx="3687314" cy="2224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1"/>
            <a:ext cx="4038600" cy="558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1342E94-F405-48FF-A354-83F6E3BE090C}"/>
              </a:ext>
            </a:extLst>
          </p:cNvPr>
          <p:cNvSpPr/>
          <p:nvPr/>
        </p:nvSpPr>
        <p:spPr>
          <a:xfrm>
            <a:off x="4067944" y="1773238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 descr="bic+cricket">
            <a:extLst>
              <a:ext uri="{FF2B5EF4-FFF2-40B4-BE49-F238E27FC236}">
                <a16:creationId xmlns:a16="http://schemas.microsoft.com/office/drawing/2014/main" id="{2D84A091-D393-47EE-8B70-D77F8BD7AA44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r="11843" b="9915"/>
          <a:stretch/>
        </p:blipFill>
        <p:spPr>
          <a:xfrm>
            <a:off x="4038601" y="1600200"/>
            <a:ext cx="3681014" cy="218883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BD2D1BF-6856-4BD0-9475-497C25701854}"/>
              </a:ext>
            </a:extLst>
          </p:cNvPr>
          <p:cNvSpPr txBox="1"/>
          <p:nvPr/>
        </p:nvSpPr>
        <p:spPr>
          <a:xfrm>
            <a:off x="3058802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27A05DB-157D-4B71-8338-F1AE36E41F46}"/>
              </a:ext>
            </a:extLst>
          </p:cNvPr>
          <p:cNvSpPr txBox="1"/>
          <p:nvPr/>
        </p:nvSpPr>
        <p:spPr>
          <a:xfrm>
            <a:off x="7319608" y="399732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27D4569-C487-4011-8B82-7A3E6B040D4F}"/>
              </a:ext>
            </a:extLst>
          </p:cNvPr>
          <p:cNvSpPr/>
          <p:nvPr/>
        </p:nvSpPr>
        <p:spPr>
          <a:xfrm>
            <a:off x="4890504" y="3747773"/>
            <a:ext cx="1908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A4D9B6F-09A0-4FB2-AF77-A64BA346CB0B}"/>
              </a:ext>
            </a:extLst>
          </p:cNvPr>
          <p:cNvSpPr/>
          <p:nvPr/>
        </p:nvSpPr>
        <p:spPr>
          <a:xfrm>
            <a:off x="4723200" y="3791581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41FAFC9-0679-4D9D-BDDB-C5687D49CD38}"/>
              </a:ext>
            </a:extLst>
          </p:cNvPr>
          <p:cNvSpPr/>
          <p:nvPr/>
        </p:nvSpPr>
        <p:spPr>
          <a:xfrm>
            <a:off x="4640400" y="3791580"/>
            <a:ext cx="666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E81481D-A535-4AFC-925E-CF042873782E}"/>
              </a:ext>
            </a:extLst>
          </p:cNvPr>
          <p:cNvSpPr/>
          <p:nvPr/>
        </p:nvSpPr>
        <p:spPr>
          <a:xfrm>
            <a:off x="4496400" y="3794400"/>
            <a:ext cx="68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DFABDAC-8DB7-4663-8D41-B55F2A02C715}"/>
              </a:ext>
            </a:extLst>
          </p:cNvPr>
          <p:cNvSpPr/>
          <p:nvPr/>
        </p:nvSpPr>
        <p:spPr>
          <a:xfrm>
            <a:off x="4370400" y="3794400"/>
            <a:ext cx="108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0B3ECDD-4019-4750-A08C-9A6E3069087F}"/>
              </a:ext>
            </a:extLst>
          </p:cNvPr>
          <p:cNvSpPr/>
          <p:nvPr/>
        </p:nvSpPr>
        <p:spPr>
          <a:xfrm>
            <a:off x="4263206" y="3794400"/>
            <a:ext cx="93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AE3F031-54DC-4CF2-8055-36A8CD7251BE}"/>
              </a:ext>
            </a:extLst>
          </p:cNvPr>
          <p:cNvSpPr/>
          <p:nvPr/>
        </p:nvSpPr>
        <p:spPr>
          <a:xfrm>
            <a:off x="4158160" y="3794400"/>
            <a:ext cx="93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18838DC-D300-4D60-A1C1-600223994CE6}"/>
              </a:ext>
            </a:extLst>
          </p:cNvPr>
          <p:cNvSpPr/>
          <p:nvPr/>
        </p:nvSpPr>
        <p:spPr>
          <a:xfrm>
            <a:off x="4032964" y="3794400"/>
            <a:ext cx="104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C8B3EF1-8BE4-4673-A75F-2F1FDE66FE1F}"/>
              </a:ext>
            </a:extLst>
          </p:cNvPr>
          <p:cNvSpPr/>
          <p:nvPr/>
        </p:nvSpPr>
        <p:spPr>
          <a:xfrm>
            <a:off x="3924000" y="3795731"/>
            <a:ext cx="93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AC7E883-C14B-44FF-92DA-559DBECAA20A}"/>
              </a:ext>
            </a:extLst>
          </p:cNvPr>
          <p:cNvSpPr/>
          <p:nvPr/>
        </p:nvSpPr>
        <p:spPr>
          <a:xfrm>
            <a:off x="7625709" y="3554346"/>
            <a:ext cx="365873" cy="174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99B8EB0-C38D-4F6C-B502-F4E506F3EBDE}"/>
              </a:ext>
            </a:extLst>
          </p:cNvPr>
          <p:cNvSpPr/>
          <p:nvPr/>
        </p:nvSpPr>
        <p:spPr>
          <a:xfrm>
            <a:off x="1935" y="44404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nl-NL" altLang="nl-NL" sz="2400" dirty="0">
                <a:solidFill>
                  <a:srgbClr val="FF0000"/>
                </a:solidFill>
              </a:rPr>
              <a:t>Aanstekergas van het merk Bic bevat de zelfde stoffen, maar in een andere verhouding.</a:t>
            </a:r>
          </a:p>
        </p:txBody>
      </p:sp>
    </p:spTree>
    <p:extLst>
      <p:ext uri="{BB962C8B-B14F-4D97-AF65-F5344CB8AC3E}">
        <p14:creationId xmlns:p14="http://schemas.microsoft.com/office/powerpoint/2010/main" val="2152600057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F5EF01-89A8-4ABA-A289-0B8FE9832BCF}"/>
              </a:ext>
            </a:extLst>
          </p:cNvPr>
          <p:cNvGrpSpPr/>
          <p:nvPr/>
        </p:nvGrpSpPr>
        <p:grpSpPr>
          <a:xfrm>
            <a:off x="3058802" y="1660369"/>
            <a:ext cx="4753249" cy="2836150"/>
            <a:chOff x="3058802" y="1660369"/>
            <a:chExt cx="4753249" cy="283615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FF9745E-40AB-43D9-B93C-515ECABCA211}"/>
                </a:ext>
              </a:extLst>
            </p:cNvPr>
            <p:cNvSpPr/>
            <p:nvPr/>
          </p:nvSpPr>
          <p:spPr>
            <a:xfrm>
              <a:off x="4011100" y="1660369"/>
              <a:ext cx="3727802" cy="2134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BCCD826-652C-4FDC-BAFB-2838DF747295}"/>
                </a:ext>
              </a:extLst>
            </p:cNvPr>
            <p:cNvSpPr/>
            <p:nvPr/>
          </p:nvSpPr>
          <p:spPr>
            <a:xfrm>
              <a:off x="5436096" y="1773238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Picture 4" descr="profmet">
              <a:extLst>
                <a:ext uri="{FF2B5EF4-FFF2-40B4-BE49-F238E27FC236}">
                  <a16:creationId xmlns:a16="http://schemas.microsoft.com/office/drawing/2014/main" id="{65B4C73A-82BC-445E-A149-F46B6A4D5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E11CECF-090C-4548-A9C8-517CA38BF118}"/>
                </a:ext>
              </a:extLst>
            </p:cNvPr>
            <p:cNvSpPr txBox="1"/>
            <p:nvPr/>
          </p:nvSpPr>
          <p:spPr>
            <a:xfrm>
              <a:off x="7319608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43A156F-0547-4E28-8EA0-E6F3620F21E4}"/>
                </a:ext>
              </a:extLst>
            </p:cNvPr>
            <p:cNvSpPr txBox="1"/>
            <p:nvPr/>
          </p:nvSpPr>
          <p:spPr>
            <a:xfrm>
              <a:off x="3058802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C244810-9861-489B-9636-997365CE0C3A}"/>
                </a:ext>
              </a:extLst>
            </p:cNvPr>
            <p:cNvSpPr/>
            <p:nvPr/>
          </p:nvSpPr>
          <p:spPr>
            <a:xfrm>
              <a:off x="4054327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62C9224-CFE3-428D-8A08-B30EAA1F7F9B}"/>
                </a:ext>
              </a:extLst>
            </p:cNvPr>
            <p:cNvSpPr/>
            <p:nvPr/>
          </p:nvSpPr>
          <p:spPr>
            <a:xfrm>
              <a:off x="4059336" y="4352925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27A09B-E0FF-498D-814E-8711E655092C}"/>
                </a:ext>
              </a:extLst>
            </p:cNvPr>
            <p:cNvSpPr/>
            <p:nvPr/>
          </p:nvSpPr>
          <p:spPr>
            <a:xfrm>
              <a:off x="6444208" y="1987883"/>
              <a:ext cx="550564" cy="1479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4" descr="profmet">
              <a:extLst>
                <a:ext uri="{FF2B5EF4-FFF2-40B4-BE49-F238E27FC236}">
                  <a16:creationId xmlns:a16="http://schemas.microsoft.com/office/drawing/2014/main" id="{FF0C5CDE-E80A-450B-8C4B-0BB277BED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50" t="4008" r="5176" b="24055"/>
            <a:stretch/>
          </p:blipFill>
          <p:spPr>
            <a:xfrm>
              <a:off x="6436800" y="1861200"/>
              <a:ext cx="550564" cy="1599917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526ECD-A0E7-4B3A-B9F2-C97D3B2DD475}"/>
                </a:ext>
              </a:extLst>
            </p:cNvPr>
            <p:cNvSpPr/>
            <p:nvPr/>
          </p:nvSpPr>
          <p:spPr>
            <a:xfrm>
              <a:off x="4640400" y="3791580"/>
              <a:ext cx="6666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2E1620C-F431-4982-A8EB-637881B052B7}"/>
                </a:ext>
              </a:extLst>
            </p:cNvPr>
            <p:cNvSpPr/>
            <p:nvPr/>
          </p:nvSpPr>
          <p:spPr>
            <a:xfrm>
              <a:off x="4496400" y="3794400"/>
              <a:ext cx="68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9AEE3-8770-4D77-8507-EE52BD3B911E}"/>
                </a:ext>
              </a:extLst>
            </p:cNvPr>
            <p:cNvSpPr/>
            <p:nvPr/>
          </p:nvSpPr>
          <p:spPr>
            <a:xfrm>
              <a:off x="4723200" y="3791581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C1EBC6CF-6F85-4F72-B49C-A2C0D3B1C685}"/>
              </a:ext>
            </a:extLst>
          </p:cNvPr>
          <p:cNvSpPr/>
          <p:nvPr/>
        </p:nvSpPr>
        <p:spPr>
          <a:xfrm>
            <a:off x="4012298" y="1660369"/>
            <a:ext cx="3727802" cy="2134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A5853EF-C1E0-43BB-BE2F-8F4990BE73CB}"/>
              </a:ext>
            </a:extLst>
          </p:cNvPr>
          <p:cNvSpPr/>
          <p:nvPr/>
        </p:nvSpPr>
        <p:spPr>
          <a:xfrm>
            <a:off x="5437294" y="1773238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Picture 4" descr="profmet">
            <a:extLst>
              <a:ext uri="{FF2B5EF4-FFF2-40B4-BE49-F238E27FC236}">
                <a16:creationId xmlns:a16="http://schemas.microsoft.com/office/drawing/2014/main" id="{DB336134-6E6A-42B4-885E-90731FC6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2213" y="1773238"/>
            <a:ext cx="4086225" cy="222408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C2060AF1-3963-4473-B487-AEBC10CEE17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7FA4259-BB70-4536-92A2-EEBD90A33877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FEA52F9-69D3-4327-B017-23136D608C0C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C0844F7-65B6-40F0-AA93-3B6F3F743AE2}"/>
              </a:ext>
            </a:extLst>
          </p:cNvPr>
          <p:cNvSpPr/>
          <p:nvPr/>
        </p:nvSpPr>
        <p:spPr>
          <a:xfrm>
            <a:off x="4060534" y="4352925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6AB19426-41E8-4CE8-AD11-35B36F915957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4" descr="profmet">
            <a:extLst>
              <a:ext uri="{FF2B5EF4-FFF2-40B4-BE49-F238E27FC236}">
                <a16:creationId xmlns:a16="http://schemas.microsoft.com/office/drawing/2014/main" id="{4888D886-4714-4964-BC7F-EA137C277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21BC9F33-C59E-4EAA-9657-83BB54B0C1D3}"/>
              </a:ext>
            </a:extLst>
          </p:cNvPr>
          <p:cNvSpPr/>
          <p:nvPr/>
        </p:nvSpPr>
        <p:spPr>
          <a:xfrm>
            <a:off x="5105794" y="2216878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B0F2DAC-52FF-4945-AA41-9757CB85558C}"/>
              </a:ext>
            </a:extLst>
          </p:cNvPr>
          <p:cNvSpPr/>
          <p:nvPr/>
        </p:nvSpPr>
        <p:spPr>
          <a:xfrm>
            <a:off x="5103109" y="754868"/>
            <a:ext cx="361070" cy="95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05B12E42-A118-4A20-B643-06DB36E05C4B}"/>
              </a:ext>
            </a:extLst>
          </p:cNvPr>
          <p:cNvSpPr/>
          <p:nvPr/>
        </p:nvSpPr>
        <p:spPr>
          <a:xfrm>
            <a:off x="4619039" y="2256729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55FBF10A-3FA0-4635-86ED-3BE7E2710533}"/>
              </a:ext>
            </a:extLst>
          </p:cNvPr>
          <p:cNvSpPr/>
          <p:nvPr/>
        </p:nvSpPr>
        <p:spPr>
          <a:xfrm>
            <a:off x="5733975" y="1762961"/>
            <a:ext cx="416717" cy="16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FD2820F-4D02-4C85-8FE2-E53E5C5C83D8}"/>
              </a:ext>
            </a:extLst>
          </p:cNvPr>
          <p:cNvSpPr/>
          <p:nvPr/>
        </p:nvSpPr>
        <p:spPr>
          <a:xfrm>
            <a:off x="4279330" y="3422248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E71C7001-96A9-4A0B-930D-CE532C08A62B}"/>
              </a:ext>
            </a:extLst>
          </p:cNvPr>
          <p:cNvSpPr/>
          <p:nvPr/>
        </p:nvSpPr>
        <p:spPr>
          <a:xfrm>
            <a:off x="7069338" y="3483977"/>
            <a:ext cx="43080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7" name="Picture 4" descr="profmet">
            <a:extLst>
              <a:ext uri="{FF2B5EF4-FFF2-40B4-BE49-F238E27FC236}">
                <a16:creationId xmlns:a16="http://schemas.microsoft.com/office/drawing/2014/main" id="{E872E67C-FDC6-43C0-BEB3-A872978B2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8" t="58010" r="5925" b="32931"/>
          <a:stretch/>
        </p:blipFill>
        <p:spPr>
          <a:xfrm>
            <a:off x="4279330" y="3402711"/>
            <a:ext cx="408933" cy="201488"/>
          </a:xfrm>
          <a:prstGeom prst="rect">
            <a:avLst/>
          </a:prstGeom>
        </p:spPr>
      </p:pic>
      <p:pic>
        <p:nvPicPr>
          <p:cNvPr id="38" name="Picture 4" descr="profmet">
            <a:extLst>
              <a:ext uri="{FF2B5EF4-FFF2-40B4-BE49-F238E27FC236}">
                <a16:creationId xmlns:a16="http://schemas.microsoft.com/office/drawing/2014/main" id="{617EC2B8-4380-424E-800B-A43F0B48A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pic>
        <p:nvPicPr>
          <p:cNvPr id="39" name="Picture 4" descr="profmet">
            <a:extLst>
              <a:ext uri="{FF2B5EF4-FFF2-40B4-BE49-F238E27FC236}">
                <a16:creationId xmlns:a16="http://schemas.microsoft.com/office/drawing/2014/main" id="{1E1B74B1-1382-4ADD-8350-A77C2C97E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8" t="58010" r="5925" b="31243"/>
          <a:stretch/>
        </p:blipFill>
        <p:spPr>
          <a:xfrm>
            <a:off x="7064902" y="3402711"/>
            <a:ext cx="461231" cy="239014"/>
          </a:xfrm>
          <a:prstGeom prst="rect">
            <a:avLst/>
          </a:prstGeom>
        </p:spPr>
      </p:pic>
      <p:pic>
        <p:nvPicPr>
          <p:cNvPr id="41" name="Picture 4" descr="profmet">
            <a:extLst>
              <a:ext uri="{FF2B5EF4-FFF2-40B4-BE49-F238E27FC236}">
                <a16:creationId xmlns:a16="http://schemas.microsoft.com/office/drawing/2014/main" id="{690A6431-58C0-47A5-9E6D-76D259B64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5724000" y="1747503"/>
            <a:ext cx="427342" cy="216024"/>
          </a:xfrm>
          <a:prstGeom prst="rect">
            <a:avLst/>
          </a:prstGeom>
        </p:spPr>
      </p:pic>
      <p:sp>
        <p:nvSpPr>
          <p:cNvPr id="42" name="Rechthoek 41">
            <a:extLst>
              <a:ext uri="{FF2B5EF4-FFF2-40B4-BE49-F238E27FC236}">
                <a16:creationId xmlns:a16="http://schemas.microsoft.com/office/drawing/2014/main" id="{40165F70-79DD-4E4A-BC23-363E30A451AB}"/>
              </a:ext>
            </a:extLst>
          </p:cNvPr>
          <p:cNvSpPr/>
          <p:nvPr/>
        </p:nvSpPr>
        <p:spPr>
          <a:xfrm>
            <a:off x="4792800" y="3943980"/>
            <a:ext cx="666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57962A55-704E-4883-8AC9-D3A236A42D2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25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ethaan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butaan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methylpropaan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pentaan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AD0A5F50-7FE8-8298-A80D-EA3BCBCD37C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3188"/>
            <a:ext cx="8243888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800" dirty="0"/>
              <a:t>                        </a:t>
            </a:r>
            <a:r>
              <a:rPr lang="nl-NL" altLang="nl-NL" sz="2800" dirty="0">
                <a:solidFill>
                  <a:srgbClr val="FF0000"/>
                </a:solidFill>
              </a:rPr>
              <a:t>apolaire kolom</a:t>
            </a:r>
          </a:p>
        </p:txBody>
      </p:sp>
    </p:spTree>
    <p:extLst>
      <p:ext uri="{BB962C8B-B14F-4D97-AF65-F5344CB8AC3E}">
        <p14:creationId xmlns:p14="http://schemas.microsoft.com/office/powerpoint/2010/main" val="2536364929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F5EF01-89A8-4ABA-A289-0B8FE9832BCF}"/>
              </a:ext>
            </a:extLst>
          </p:cNvPr>
          <p:cNvGrpSpPr/>
          <p:nvPr/>
        </p:nvGrpSpPr>
        <p:grpSpPr>
          <a:xfrm>
            <a:off x="3058802" y="1660369"/>
            <a:ext cx="4753249" cy="2836150"/>
            <a:chOff x="3058802" y="1660369"/>
            <a:chExt cx="4753249" cy="283615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FF9745E-40AB-43D9-B93C-515ECABCA211}"/>
                </a:ext>
              </a:extLst>
            </p:cNvPr>
            <p:cNvSpPr/>
            <p:nvPr/>
          </p:nvSpPr>
          <p:spPr>
            <a:xfrm>
              <a:off x="4011100" y="1660369"/>
              <a:ext cx="3727802" cy="2134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BCCD826-652C-4FDC-BAFB-2838DF747295}"/>
                </a:ext>
              </a:extLst>
            </p:cNvPr>
            <p:cNvSpPr/>
            <p:nvPr/>
          </p:nvSpPr>
          <p:spPr>
            <a:xfrm>
              <a:off x="5436096" y="1773238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Picture 4" descr="profmet">
              <a:extLst>
                <a:ext uri="{FF2B5EF4-FFF2-40B4-BE49-F238E27FC236}">
                  <a16:creationId xmlns:a16="http://schemas.microsoft.com/office/drawing/2014/main" id="{65B4C73A-82BC-445E-A149-F46B6A4D5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E11CECF-090C-4548-A9C8-517CA38BF118}"/>
                </a:ext>
              </a:extLst>
            </p:cNvPr>
            <p:cNvSpPr txBox="1"/>
            <p:nvPr/>
          </p:nvSpPr>
          <p:spPr>
            <a:xfrm>
              <a:off x="7319608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43A156F-0547-4E28-8EA0-E6F3620F21E4}"/>
                </a:ext>
              </a:extLst>
            </p:cNvPr>
            <p:cNvSpPr txBox="1"/>
            <p:nvPr/>
          </p:nvSpPr>
          <p:spPr>
            <a:xfrm>
              <a:off x="3058802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C244810-9861-489B-9636-997365CE0C3A}"/>
                </a:ext>
              </a:extLst>
            </p:cNvPr>
            <p:cNvSpPr/>
            <p:nvPr/>
          </p:nvSpPr>
          <p:spPr>
            <a:xfrm>
              <a:off x="4054327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62C9224-CFE3-428D-8A08-B30EAA1F7F9B}"/>
                </a:ext>
              </a:extLst>
            </p:cNvPr>
            <p:cNvSpPr/>
            <p:nvPr/>
          </p:nvSpPr>
          <p:spPr>
            <a:xfrm>
              <a:off x="4059336" y="4352925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27A09B-E0FF-498D-814E-8711E655092C}"/>
                </a:ext>
              </a:extLst>
            </p:cNvPr>
            <p:cNvSpPr/>
            <p:nvPr/>
          </p:nvSpPr>
          <p:spPr>
            <a:xfrm>
              <a:off x="6444208" y="1987883"/>
              <a:ext cx="550564" cy="1479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4" descr="profmet">
              <a:extLst>
                <a:ext uri="{FF2B5EF4-FFF2-40B4-BE49-F238E27FC236}">
                  <a16:creationId xmlns:a16="http://schemas.microsoft.com/office/drawing/2014/main" id="{FF0C5CDE-E80A-450B-8C4B-0BB277BED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50" t="4008" r="5176" b="24055"/>
            <a:stretch/>
          </p:blipFill>
          <p:spPr>
            <a:xfrm>
              <a:off x="6436800" y="1861200"/>
              <a:ext cx="550564" cy="1599917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526ECD-A0E7-4B3A-B9F2-C97D3B2DD475}"/>
                </a:ext>
              </a:extLst>
            </p:cNvPr>
            <p:cNvSpPr/>
            <p:nvPr/>
          </p:nvSpPr>
          <p:spPr>
            <a:xfrm>
              <a:off x="4640400" y="3791580"/>
              <a:ext cx="6666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2E1620C-F431-4982-A8EB-637881B052B7}"/>
                </a:ext>
              </a:extLst>
            </p:cNvPr>
            <p:cNvSpPr/>
            <p:nvPr/>
          </p:nvSpPr>
          <p:spPr>
            <a:xfrm>
              <a:off x="4496400" y="3794400"/>
              <a:ext cx="68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9AEE3-8770-4D77-8507-EE52BD3B911E}"/>
                </a:ext>
              </a:extLst>
            </p:cNvPr>
            <p:cNvSpPr/>
            <p:nvPr/>
          </p:nvSpPr>
          <p:spPr>
            <a:xfrm>
              <a:off x="4723200" y="3791581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C1EBC6CF-6F85-4F72-B49C-A2C0D3B1C685}"/>
              </a:ext>
            </a:extLst>
          </p:cNvPr>
          <p:cNvSpPr/>
          <p:nvPr/>
        </p:nvSpPr>
        <p:spPr>
          <a:xfrm>
            <a:off x="4012298" y="1660369"/>
            <a:ext cx="3727802" cy="2134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A5853EF-C1E0-43BB-BE2F-8F4990BE73CB}"/>
              </a:ext>
            </a:extLst>
          </p:cNvPr>
          <p:cNvSpPr/>
          <p:nvPr/>
        </p:nvSpPr>
        <p:spPr>
          <a:xfrm>
            <a:off x="5437294" y="1773238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Picture 4" descr="profmet">
            <a:extLst>
              <a:ext uri="{FF2B5EF4-FFF2-40B4-BE49-F238E27FC236}">
                <a16:creationId xmlns:a16="http://schemas.microsoft.com/office/drawing/2014/main" id="{DB336134-6E6A-42B4-885E-90731FC6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2213" y="1773238"/>
            <a:ext cx="4086225" cy="222408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C2060AF1-3963-4473-B487-AEBC10CEE17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7FA4259-BB70-4536-92A2-EEBD90A33877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FEA52F9-69D3-4327-B017-23136D608C0C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C0844F7-65B6-40F0-AA93-3B6F3F743AE2}"/>
              </a:ext>
            </a:extLst>
          </p:cNvPr>
          <p:cNvSpPr/>
          <p:nvPr/>
        </p:nvSpPr>
        <p:spPr>
          <a:xfrm>
            <a:off x="4060534" y="4352925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6AB19426-41E8-4CE8-AD11-35B36F915957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4" descr="profmet">
            <a:extLst>
              <a:ext uri="{FF2B5EF4-FFF2-40B4-BE49-F238E27FC236}">
                <a16:creationId xmlns:a16="http://schemas.microsoft.com/office/drawing/2014/main" id="{4888D886-4714-4964-BC7F-EA137C277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21BC9F33-C59E-4EAA-9657-83BB54B0C1D3}"/>
              </a:ext>
            </a:extLst>
          </p:cNvPr>
          <p:cNvSpPr/>
          <p:nvPr/>
        </p:nvSpPr>
        <p:spPr>
          <a:xfrm>
            <a:off x="5105794" y="2216878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B0F2DAC-52FF-4945-AA41-9757CB85558C}"/>
              </a:ext>
            </a:extLst>
          </p:cNvPr>
          <p:cNvSpPr/>
          <p:nvPr/>
        </p:nvSpPr>
        <p:spPr>
          <a:xfrm>
            <a:off x="5103109" y="754868"/>
            <a:ext cx="361070" cy="95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05B12E42-A118-4A20-B643-06DB36E05C4B}"/>
              </a:ext>
            </a:extLst>
          </p:cNvPr>
          <p:cNvSpPr/>
          <p:nvPr/>
        </p:nvSpPr>
        <p:spPr>
          <a:xfrm>
            <a:off x="4619039" y="2256729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55FBF10A-3FA0-4635-86ED-3BE7E2710533}"/>
              </a:ext>
            </a:extLst>
          </p:cNvPr>
          <p:cNvSpPr/>
          <p:nvPr/>
        </p:nvSpPr>
        <p:spPr>
          <a:xfrm>
            <a:off x="5733975" y="1762961"/>
            <a:ext cx="416717" cy="16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FD2820F-4D02-4C85-8FE2-E53E5C5C83D8}"/>
              </a:ext>
            </a:extLst>
          </p:cNvPr>
          <p:cNvSpPr/>
          <p:nvPr/>
        </p:nvSpPr>
        <p:spPr>
          <a:xfrm>
            <a:off x="4279330" y="3422248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E71C7001-96A9-4A0B-930D-CE532C08A62B}"/>
              </a:ext>
            </a:extLst>
          </p:cNvPr>
          <p:cNvSpPr/>
          <p:nvPr/>
        </p:nvSpPr>
        <p:spPr>
          <a:xfrm>
            <a:off x="7069338" y="3483977"/>
            <a:ext cx="43080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7" name="Picture 4" descr="profmet">
            <a:extLst>
              <a:ext uri="{FF2B5EF4-FFF2-40B4-BE49-F238E27FC236}">
                <a16:creationId xmlns:a16="http://schemas.microsoft.com/office/drawing/2014/main" id="{E872E67C-FDC6-43C0-BEB3-A872978B2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8" t="58010" r="5925" b="32931"/>
          <a:stretch/>
        </p:blipFill>
        <p:spPr>
          <a:xfrm>
            <a:off x="4279330" y="3402711"/>
            <a:ext cx="408933" cy="201488"/>
          </a:xfrm>
          <a:prstGeom prst="rect">
            <a:avLst/>
          </a:prstGeom>
        </p:spPr>
      </p:pic>
      <p:pic>
        <p:nvPicPr>
          <p:cNvPr id="38" name="Picture 4" descr="profmet">
            <a:extLst>
              <a:ext uri="{FF2B5EF4-FFF2-40B4-BE49-F238E27FC236}">
                <a16:creationId xmlns:a16="http://schemas.microsoft.com/office/drawing/2014/main" id="{617EC2B8-4380-424E-800B-A43F0B48A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pic>
        <p:nvPicPr>
          <p:cNvPr id="39" name="Picture 4" descr="profmet">
            <a:extLst>
              <a:ext uri="{FF2B5EF4-FFF2-40B4-BE49-F238E27FC236}">
                <a16:creationId xmlns:a16="http://schemas.microsoft.com/office/drawing/2014/main" id="{1E1B74B1-1382-4ADD-8350-A77C2C97E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8" t="58010" r="5925" b="31243"/>
          <a:stretch/>
        </p:blipFill>
        <p:spPr>
          <a:xfrm>
            <a:off x="7064902" y="3402711"/>
            <a:ext cx="461231" cy="239014"/>
          </a:xfrm>
          <a:prstGeom prst="rect">
            <a:avLst/>
          </a:prstGeom>
        </p:spPr>
      </p:pic>
      <p:pic>
        <p:nvPicPr>
          <p:cNvPr id="41" name="Picture 4" descr="profmet">
            <a:extLst>
              <a:ext uri="{FF2B5EF4-FFF2-40B4-BE49-F238E27FC236}">
                <a16:creationId xmlns:a16="http://schemas.microsoft.com/office/drawing/2014/main" id="{690A6431-58C0-47A5-9E6D-76D259B64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5724000" y="1747503"/>
            <a:ext cx="427342" cy="216024"/>
          </a:xfrm>
          <a:prstGeom prst="rect">
            <a:avLst/>
          </a:prstGeom>
        </p:spPr>
      </p:pic>
      <p:sp>
        <p:nvSpPr>
          <p:cNvPr id="42" name="Rechthoek 41">
            <a:extLst>
              <a:ext uri="{FF2B5EF4-FFF2-40B4-BE49-F238E27FC236}">
                <a16:creationId xmlns:a16="http://schemas.microsoft.com/office/drawing/2014/main" id="{40165F70-79DD-4E4A-BC23-363E30A451AB}"/>
              </a:ext>
            </a:extLst>
          </p:cNvPr>
          <p:cNvSpPr/>
          <p:nvPr/>
        </p:nvSpPr>
        <p:spPr>
          <a:xfrm>
            <a:off x="4792800" y="3943980"/>
            <a:ext cx="666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57962A55-704E-4883-8AC9-D3A236A42D2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25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ethaan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butaan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methylpropaan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pentaan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ACD410F-4446-4BD0-BE12-D703F80E4AAE}"/>
              </a:ext>
            </a:extLst>
          </p:cNvPr>
          <p:cNvSpPr txBox="1"/>
          <p:nvPr/>
        </p:nvSpPr>
        <p:spPr>
          <a:xfrm>
            <a:off x="3952579" y="982403"/>
            <a:ext cx="41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Welke piek hoort bij welke stof?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92482FD8-09B2-7693-BF6A-A4E506A00E7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3188"/>
            <a:ext cx="8243888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800" dirty="0"/>
              <a:t>                        apolaire kolom</a:t>
            </a:r>
          </a:p>
        </p:txBody>
      </p:sp>
    </p:spTree>
    <p:extLst>
      <p:ext uri="{BB962C8B-B14F-4D97-AF65-F5344CB8AC3E}">
        <p14:creationId xmlns:p14="http://schemas.microsoft.com/office/powerpoint/2010/main" val="26576614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F5EF01-89A8-4ABA-A289-0B8FE9832BCF}"/>
              </a:ext>
            </a:extLst>
          </p:cNvPr>
          <p:cNvGrpSpPr/>
          <p:nvPr/>
        </p:nvGrpSpPr>
        <p:grpSpPr>
          <a:xfrm>
            <a:off x="3058802" y="1660369"/>
            <a:ext cx="4753249" cy="2836150"/>
            <a:chOff x="3058802" y="1660369"/>
            <a:chExt cx="4753249" cy="283615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FF9745E-40AB-43D9-B93C-515ECABCA211}"/>
                </a:ext>
              </a:extLst>
            </p:cNvPr>
            <p:cNvSpPr/>
            <p:nvPr/>
          </p:nvSpPr>
          <p:spPr>
            <a:xfrm>
              <a:off x="4011100" y="1660369"/>
              <a:ext cx="3727802" cy="2134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BCCD826-652C-4FDC-BAFB-2838DF747295}"/>
                </a:ext>
              </a:extLst>
            </p:cNvPr>
            <p:cNvSpPr/>
            <p:nvPr/>
          </p:nvSpPr>
          <p:spPr>
            <a:xfrm>
              <a:off x="5436096" y="1773238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Picture 4" descr="profmet">
              <a:extLst>
                <a:ext uri="{FF2B5EF4-FFF2-40B4-BE49-F238E27FC236}">
                  <a16:creationId xmlns:a16="http://schemas.microsoft.com/office/drawing/2014/main" id="{65B4C73A-82BC-445E-A149-F46B6A4D5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E11CECF-090C-4548-A9C8-517CA38BF118}"/>
                </a:ext>
              </a:extLst>
            </p:cNvPr>
            <p:cNvSpPr txBox="1"/>
            <p:nvPr/>
          </p:nvSpPr>
          <p:spPr>
            <a:xfrm>
              <a:off x="7319608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43A156F-0547-4E28-8EA0-E6F3620F21E4}"/>
                </a:ext>
              </a:extLst>
            </p:cNvPr>
            <p:cNvSpPr txBox="1"/>
            <p:nvPr/>
          </p:nvSpPr>
          <p:spPr>
            <a:xfrm>
              <a:off x="3058802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C244810-9861-489B-9636-997365CE0C3A}"/>
                </a:ext>
              </a:extLst>
            </p:cNvPr>
            <p:cNvSpPr/>
            <p:nvPr/>
          </p:nvSpPr>
          <p:spPr>
            <a:xfrm>
              <a:off x="4054327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62C9224-CFE3-428D-8A08-B30EAA1F7F9B}"/>
                </a:ext>
              </a:extLst>
            </p:cNvPr>
            <p:cNvSpPr/>
            <p:nvPr/>
          </p:nvSpPr>
          <p:spPr>
            <a:xfrm>
              <a:off x="4059336" y="4352925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27A09B-E0FF-498D-814E-8711E655092C}"/>
                </a:ext>
              </a:extLst>
            </p:cNvPr>
            <p:cNvSpPr/>
            <p:nvPr/>
          </p:nvSpPr>
          <p:spPr>
            <a:xfrm>
              <a:off x="6444208" y="1987883"/>
              <a:ext cx="550564" cy="1479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4" descr="profmet">
              <a:extLst>
                <a:ext uri="{FF2B5EF4-FFF2-40B4-BE49-F238E27FC236}">
                  <a16:creationId xmlns:a16="http://schemas.microsoft.com/office/drawing/2014/main" id="{FF0C5CDE-E80A-450B-8C4B-0BB277BED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50" t="4008" r="5176" b="24055"/>
            <a:stretch/>
          </p:blipFill>
          <p:spPr>
            <a:xfrm>
              <a:off x="6436800" y="1861200"/>
              <a:ext cx="550564" cy="1599917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526ECD-A0E7-4B3A-B9F2-C97D3B2DD475}"/>
                </a:ext>
              </a:extLst>
            </p:cNvPr>
            <p:cNvSpPr/>
            <p:nvPr/>
          </p:nvSpPr>
          <p:spPr>
            <a:xfrm>
              <a:off x="4640400" y="3791580"/>
              <a:ext cx="6666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2E1620C-F431-4982-A8EB-637881B052B7}"/>
                </a:ext>
              </a:extLst>
            </p:cNvPr>
            <p:cNvSpPr/>
            <p:nvPr/>
          </p:nvSpPr>
          <p:spPr>
            <a:xfrm>
              <a:off x="4496400" y="3794400"/>
              <a:ext cx="68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9AEE3-8770-4D77-8507-EE52BD3B911E}"/>
                </a:ext>
              </a:extLst>
            </p:cNvPr>
            <p:cNvSpPr/>
            <p:nvPr/>
          </p:nvSpPr>
          <p:spPr>
            <a:xfrm>
              <a:off x="4723200" y="3791581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C1EBC6CF-6F85-4F72-B49C-A2C0D3B1C685}"/>
              </a:ext>
            </a:extLst>
          </p:cNvPr>
          <p:cNvSpPr/>
          <p:nvPr/>
        </p:nvSpPr>
        <p:spPr>
          <a:xfrm>
            <a:off x="4012298" y="1660369"/>
            <a:ext cx="3727802" cy="2134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A5853EF-C1E0-43BB-BE2F-8F4990BE73CB}"/>
              </a:ext>
            </a:extLst>
          </p:cNvPr>
          <p:cNvSpPr/>
          <p:nvPr/>
        </p:nvSpPr>
        <p:spPr>
          <a:xfrm>
            <a:off x="5437294" y="1773238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Picture 4" descr="profmet">
            <a:extLst>
              <a:ext uri="{FF2B5EF4-FFF2-40B4-BE49-F238E27FC236}">
                <a16:creationId xmlns:a16="http://schemas.microsoft.com/office/drawing/2014/main" id="{DB336134-6E6A-42B4-885E-90731FC6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2213" y="1773238"/>
            <a:ext cx="4086225" cy="222408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C2060AF1-3963-4473-B487-AEBC10CEE17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7FA4259-BB70-4536-92A2-EEBD90A33877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FEA52F9-69D3-4327-B017-23136D608C0C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C0844F7-65B6-40F0-AA93-3B6F3F743AE2}"/>
              </a:ext>
            </a:extLst>
          </p:cNvPr>
          <p:cNvSpPr/>
          <p:nvPr/>
        </p:nvSpPr>
        <p:spPr>
          <a:xfrm>
            <a:off x="4060534" y="4352925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6AB19426-41E8-4CE8-AD11-35B36F915957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4" descr="profmet">
            <a:extLst>
              <a:ext uri="{FF2B5EF4-FFF2-40B4-BE49-F238E27FC236}">
                <a16:creationId xmlns:a16="http://schemas.microsoft.com/office/drawing/2014/main" id="{4888D886-4714-4964-BC7F-EA137C277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21BC9F33-C59E-4EAA-9657-83BB54B0C1D3}"/>
              </a:ext>
            </a:extLst>
          </p:cNvPr>
          <p:cNvSpPr/>
          <p:nvPr/>
        </p:nvSpPr>
        <p:spPr>
          <a:xfrm>
            <a:off x="5105794" y="2216878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B0F2DAC-52FF-4945-AA41-9757CB85558C}"/>
              </a:ext>
            </a:extLst>
          </p:cNvPr>
          <p:cNvSpPr/>
          <p:nvPr/>
        </p:nvSpPr>
        <p:spPr>
          <a:xfrm>
            <a:off x="5103109" y="754868"/>
            <a:ext cx="361070" cy="95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05B12E42-A118-4A20-B643-06DB36E05C4B}"/>
              </a:ext>
            </a:extLst>
          </p:cNvPr>
          <p:cNvSpPr/>
          <p:nvPr/>
        </p:nvSpPr>
        <p:spPr>
          <a:xfrm>
            <a:off x="4619039" y="2256729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55FBF10A-3FA0-4635-86ED-3BE7E2710533}"/>
              </a:ext>
            </a:extLst>
          </p:cNvPr>
          <p:cNvSpPr/>
          <p:nvPr/>
        </p:nvSpPr>
        <p:spPr>
          <a:xfrm>
            <a:off x="5733975" y="1762961"/>
            <a:ext cx="416717" cy="16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FD2820F-4D02-4C85-8FE2-E53E5C5C83D8}"/>
              </a:ext>
            </a:extLst>
          </p:cNvPr>
          <p:cNvSpPr/>
          <p:nvPr/>
        </p:nvSpPr>
        <p:spPr>
          <a:xfrm>
            <a:off x="4279330" y="3422248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E71C7001-96A9-4A0B-930D-CE532C08A62B}"/>
              </a:ext>
            </a:extLst>
          </p:cNvPr>
          <p:cNvSpPr/>
          <p:nvPr/>
        </p:nvSpPr>
        <p:spPr>
          <a:xfrm>
            <a:off x="7069338" y="3483977"/>
            <a:ext cx="43080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7" name="Picture 4" descr="profmet">
            <a:extLst>
              <a:ext uri="{FF2B5EF4-FFF2-40B4-BE49-F238E27FC236}">
                <a16:creationId xmlns:a16="http://schemas.microsoft.com/office/drawing/2014/main" id="{E872E67C-FDC6-43C0-BEB3-A872978B2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8" t="58010" r="5925" b="32931"/>
          <a:stretch/>
        </p:blipFill>
        <p:spPr>
          <a:xfrm>
            <a:off x="4279330" y="3402711"/>
            <a:ext cx="408933" cy="201488"/>
          </a:xfrm>
          <a:prstGeom prst="rect">
            <a:avLst/>
          </a:prstGeom>
        </p:spPr>
      </p:pic>
      <p:pic>
        <p:nvPicPr>
          <p:cNvPr id="38" name="Picture 4" descr="profmet">
            <a:extLst>
              <a:ext uri="{FF2B5EF4-FFF2-40B4-BE49-F238E27FC236}">
                <a16:creationId xmlns:a16="http://schemas.microsoft.com/office/drawing/2014/main" id="{617EC2B8-4380-424E-800B-A43F0B48A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pic>
        <p:nvPicPr>
          <p:cNvPr id="39" name="Picture 4" descr="profmet">
            <a:extLst>
              <a:ext uri="{FF2B5EF4-FFF2-40B4-BE49-F238E27FC236}">
                <a16:creationId xmlns:a16="http://schemas.microsoft.com/office/drawing/2014/main" id="{1E1B74B1-1382-4ADD-8350-A77C2C97E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8" t="58010" r="5925" b="31243"/>
          <a:stretch/>
        </p:blipFill>
        <p:spPr>
          <a:xfrm>
            <a:off x="7064902" y="3402711"/>
            <a:ext cx="461231" cy="239014"/>
          </a:xfrm>
          <a:prstGeom prst="rect">
            <a:avLst/>
          </a:prstGeom>
        </p:spPr>
      </p:pic>
      <p:pic>
        <p:nvPicPr>
          <p:cNvPr id="41" name="Picture 4" descr="profmet">
            <a:extLst>
              <a:ext uri="{FF2B5EF4-FFF2-40B4-BE49-F238E27FC236}">
                <a16:creationId xmlns:a16="http://schemas.microsoft.com/office/drawing/2014/main" id="{690A6431-58C0-47A5-9E6D-76D259B64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5724000" y="1747503"/>
            <a:ext cx="427342" cy="216024"/>
          </a:xfrm>
          <a:prstGeom prst="rect">
            <a:avLst/>
          </a:prstGeom>
        </p:spPr>
      </p:pic>
      <p:sp>
        <p:nvSpPr>
          <p:cNvPr id="42" name="Rechthoek 41">
            <a:extLst>
              <a:ext uri="{FF2B5EF4-FFF2-40B4-BE49-F238E27FC236}">
                <a16:creationId xmlns:a16="http://schemas.microsoft.com/office/drawing/2014/main" id="{40165F70-79DD-4E4A-BC23-363E30A451AB}"/>
              </a:ext>
            </a:extLst>
          </p:cNvPr>
          <p:cNvSpPr/>
          <p:nvPr/>
        </p:nvSpPr>
        <p:spPr>
          <a:xfrm>
            <a:off x="4792800" y="3943980"/>
            <a:ext cx="666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57962A55-704E-4883-8AC9-D3A236A42D2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25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ethaan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butaan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methylpropaan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pentaan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ACD410F-4446-4BD0-BE12-D703F80E4AAE}"/>
              </a:ext>
            </a:extLst>
          </p:cNvPr>
          <p:cNvSpPr txBox="1"/>
          <p:nvPr/>
        </p:nvSpPr>
        <p:spPr>
          <a:xfrm>
            <a:off x="3952579" y="982403"/>
            <a:ext cx="41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Welke piek hoort bij welke stof?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B74E53E2-285F-4570-84FC-C0E431A66249}"/>
              </a:ext>
            </a:extLst>
          </p:cNvPr>
          <p:cNvSpPr txBox="1"/>
          <p:nvPr/>
        </p:nvSpPr>
        <p:spPr>
          <a:xfrm>
            <a:off x="1403648" y="4803387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Bepalend voor de retentietijd van elke stof is de sterkte van de aantrekkingskracht tussen de stof en de apolaire stationaire fase. 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459366B-9E9E-C509-1DD6-BA01DFBF284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3188"/>
            <a:ext cx="8243888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800" dirty="0"/>
              <a:t>                        apolaire kolom</a:t>
            </a:r>
          </a:p>
        </p:txBody>
      </p:sp>
    </p:spTree>
    <p:extLst>
      <p:ext uri="{BB962C8B-B14F-4D97-AF65-F5344CB8AC3E}">
        <p14:creationId xmlns:p14="http://schemas.microsoft.com/office/powerpoint/2010/main" val="1111052389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F5EF01-89A8-4ABA-A289-0B8FE9832BCF}"/>
              </a:ext>
            </a:extLst>
          </p:cNvPr>
          <p:cNvGrpSpPr/>
          <p:nvPr/>
        </p:nvGrpSpPr>
        <p:grpSpPr>
          <a:xfrm>
            <a:off x="3058802" y="1660369"/>
            <a:ext cx="4753249" cy="2836150"/>
            <a:chOff x="3058802" y="1660369"/>
            <a:chExt cx="4753249" cy="283615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FF9745E-40AB-43D9-B93C-515ECABCA211}"/>
                </a:ext>
              </a:extLst>
            </p:cNvPr>
            <p:cNvSpPr/>
            <p:nvPr/>
          </p:nvSpPr>
          <p:spPr>
            <a:xfrm>
              <a:off x="4011100" y="1660369"/>
              <a:ext cx="3727802" cy="2134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BCCD826-652C-4FDC-BAFB-2838DF747295}"/>
                </a:ext>
              </a:extLst>
            </p:cNvPr>
            <p:cNvSpPr/>
            <p:nvPr/>
          </p:nvSpPr>
          <p:spPr>
            <a:xfrm>
              <a:off x="5436096" y="1773238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Picture 4" descr="profmet">
              <a:extLst>
                <a:ext uri="{FF2B5EF4-FFF2-40B4-BE49-F238E27FC236}">
                  <a16:creationId xmlns:a16="http://schemas.microsoft.com/office/drawing/2014/main" id="{65B4C73A-82BC-445E-A149-F46B6A4D5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E11CECF-090C-4548-A9C8-517CA38BF118}"/>
                </a:ext>
              </a:extLst>
            </p:cNvPr>
            <p:cNvSpPr txBox="1"/>
            <p:nvPr/>
          </p:nvSpPr>
          <p:spPr>
            <a:xfrm>
              <a:off x="7319608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43A156F-0547-4E28-8EA0-E6F3620F21E4}"/>
                </a:ext>
              </a:extLst>
            </p:cNvPr>
            <p:cNvSpPr txBox="1"/>
            <p:nvPr/>
          </p:nvSpPr>
          <p:spPr>
            <a:xfrm>
              <a:off x="3058802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C244810-9861-489B-9636-997365CE0C3A}"/>
                </a:ext>
              </a:extLst>
            </p:cNvPr>
            <p:cNvSpPr/>
            <p:nvPr/>
          </p:nvSpPr>
          <p:spPr>
            <a:xfrm>
              <a:off x="4054327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62C9224-CFE3-428D-8A08-B30EAA1F7F9B}"/>
                </a:ext>
              </a:extLst>
            </p:cNvPr>
            <p:cNvSpPr/>
            <p:nvPr/>
          </p:nvSpPr>
          <p:spPr>
            <a:xfrm>
              <a:off x="4059336" y="4352925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27A09B-E0FF-498D-814E-8711E655092C}"/>
                </a:ext>
              </a:extLst>
            </p:cNvPr>
            <p:cNvSpPr/>
            <p:nvPr/>
          </p:nvSpPr>
          <p:spPr>
            <a:xfrm>
              <a:off x="6444208" y="1987883"/>
              <a:ext cx="550564" cy="1479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4" descr="profmet">
              <a:extLst>
                <a:ext uri="{FF2B5EF4-FFF2-40B4-BE49-F238E27FC236}">
                  <a16:creationId xmlns:a16="http://schemas.microsoft.com/office/drawing/2014/main" id="{FF0C5CDE-E80A-450B-8C4B-0BB277BED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50" t="4008" r="5176" b="24055"/>
            <a:stretch/>
          </p:blipFill>
          <p:spPr>
            <a:xfrm>
              <a:off x="6436800" y="1861200"/>
              <a:ext cx="550564" cy="1599917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526ECD-A0E7-4B3A-B9F2-C97D3B2DD475}"/>
                </a:ext>
              </a:extLst>
            </p:cNvPr>
            <p:cNvSpPr/>
            <p:nvPr/>
          </p:nvSpPr>
          <p:spPr>
            <a:xfrm>
              <a:off x="4640400" y="3791580"/>
              <a:ext cx="6666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2E1620C-F431-4982-A8EB-637881B052B7}"/>
                </a:ext>
              </a:extLst>
            </p:cNvPr>
            <p:cNvSpPr/>
            <p:nvPr/>
          </p:nvSpPr>
          <p:spPr>
            <a:xfrm>
              <a:off x="4496400" y="3794400"/>
              <a:ext cx="68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9AEE3-8770-4D77-8507-EE52BD3B911E}"/>
                </a:ext>
              </a:extLst>
            </p:cNvPr>
            <p:cNvSpPr/>
            <p:nvPr/>
          </p:nvSpPr>
          <p:spPr>
            <a:xfrm>
              <a:off x="4723200" y="3791581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C1EBC6CF-6F85-4F72-B49C-A2C0D3B1C685}"/>
              </a:ext>
            </a:extLst>
          </p:cNvPr>
          <p:cNvSpPr/>
          <p:nvPr/>
        </p:nvSpPr>
        <p:spPr>
          <a:xfrm>
            <a:off x="4012298" y="1660369"/>
            <a:ext cx="3727802" cy="2134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A5853EF-C1E0-43BB-BE2F-8F4990BE73CB}"/>
              </a:ext>
            </a:extLst>
          </p:cNvPr>
          <p:cNvSpPr/>
          <p:nvPr/>
        </p:nvSpPr>
        <p:spPr>
          <a:xfrm>
            <a:off x="5437294" y="1773238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Picture 4" descr="profmet">
            <a:extLst>
              <a:ext uri="{FF2B5EF4-FFF2-40B4-BE49-F238E27FC236}">
                <a16:creationId xmlns:a16="http://schemas.microsoft.com/office/drawing/2014/main" id="{DB336134-6E6A-42B4-885E-90731FC6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2213" y="1773238"/>
            <a:ext cx="4086225" cy="222408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C2060AF1-3963-4473-B487-AEBC10CEE17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7FA4259-BB70-4536-92A2-EEBD90A33877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FEA52F9-69D3-4327-B017-23136D608C0C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C0844F7-65B6-40F0-AA93-3B6F3F743AE2}"/>
              </a:ext>
            </a:extLst>
          </p:cNvPr>
          <p:cNvSpPr/>
          <p:nvPr/>
        </p:nvSpPr>
        <p:spPr>
          <a:xfrm>
            <a:off x="4060534" y="4352925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6AB19426-41E8-4CE8-AD11-35B36F915957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4" descr="profmet">
            <a:extLst>
              <a:ext uri="{FF2B5EF4-FFF2-40B4-BE49-F238E27FC236}">
                <a16:creationId xmlns:a16="http://schemas.microsoft.com/office/drawing/2014/main" id="{4888D886-4714-4964-BC7F-EA137C277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21BC9F33-C59E-4EAA-9657-83BB54B0C1D3}"/>
              </a:ext>
            </a:extLst>
          </p:cNvPr>
          <p:cNvSpPr/>
          <p:nvPr/>
        </p:nvSpPr>
        <p:spPr>
          <a:xfrm>
            <a:off x="5105794" y="2216878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B0F2DAC-52FF-4945-AA41-9757CB85558C}"/>
              </a:ext>
            </a:extLst>
          </p:cNvPr>
          <p:cNvSpPr/>
          <p:nvPr/>
        </p:nvSpPr>
        <p:spPr>
          <a:xfrm>
            <a:off x="5103109" y="754868"/>
            <a:ext cx="361070" cy="95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05B12E42-A118-4A20-B643-06DB36E05C4B}"/>
              </a:ext>
            </a:extLst>
          </p:cNvPr>
          <p:cNvSpPr/>
          <p:nvPr/>
        </p:nvSpPr>
        <p:spPr>
          <a:xfrm>
            <a:off x="4619039" y="2256729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55FBF10A-3FA0-4635-86ED-3BE7E2710533}"/>
              </a:ext>
            </a:extLst>
          </p:cNvPr>
          <p:cNvSpPr/>
          <p:nvPr/>
        </p:nvSpPr>
        <p:spPr>
          <a:xfrm>
            <a:off x="5733975" y="1762961"/>
            <a:ext cx="416717" cy="16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FD2820F-4D02-4C85-8FE2-E53E5C5C83D8}"/>
              </a:ext>
            </a:extLst>
          </p:cNvPr>
          <p:cNvSpPr/>
          <p:nvPr/>
        </p:nvSpPr>
        <p:spPr>
          <a:xfrm>
            <a:off x="4279330" y="3422248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E71C7001-96A9-4A0B-930D-CE532C08A62B}"/>
              </a:ext>
            </a:extLst>
          </p:cNvPr>
          <p:cNvSpPr/>
          <p:nvPr/>
        </p:nvSpPr>
        <p:spPr>
          <a:xfrm>
            <a:off x="7069338" y="3483977"/>
            <a:ext cx="43080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7" name="Picture 4" descr="profmet">
            <a:extLst>
              <a:ext uri="{FF2B5EF4-FFF2-40B4-BE49-F238E27FC236}">
                <a16:creationId xmlns:a16="http://schemas.microsoft.com/office/drawing/2014/main" id="{E872E67C-FDC6-43C0-BEB3-A872978B2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8" t="58010" r="5925" b="32931"/>
          <a:stretch/>
        </p:blipFill>
        <p:spPr>
          <a:xfrm>
            <a:off x="4279330" y="3402711"/>
            <a:ext cx="408933" cy="201488"/>
          </a:xfrm>
          <a:prstGeom prst="rect">
            <a:avLst/>
          </a:prstGeom>
        </p:spPr>
      </p:pic>
      <p:pic>
        <p:nvPicPr>
          <p:cNvPr id="38" name="Picture 4" descr="profmet">
            <a:extLst>
              <a:ext uri="{FF2B5EF4-FFF2-40B4-BE49-F238E27FC236}">
                <a16:creationId xmlns:a16="http://schemas.microsoft.com/office/drawing/2014/main" id="{617EC2B8-4380-424E-800B-A43F0B48A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pic>
        <p:nvPicPr>
          <p:cNvPr id="39" name="Picture 4" descr="profmet">
            <a:extLst>
              <a:ext uri="{FF2B5EF4-FFF2-40B4-BE49-F238E27FC236}">
                <a16:creationId xmlns:a16="http://schemas.microsoft.com/office/drawing/2014/main" id="{1E1B74B1-1382-4ADD-8350-A77C2C97E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8" t="58010" r="5925" b="31243"/>
          <a:stretch/>
        </p:blipFill>
        <p:spPr>
          <a:xfrm>
            <a:off x="7064902" y="3402711"/>
            <a:ext cx="461231" cy="239014"/>
          </a:xfrm>
          <a:prstGeom prst="rect">
            <a:avLst/>
          </a:prstGeom>
        </p:spPr>
      </p:pic>
      <p:pic>
        <p:nvPicPr>
          <p:cNvPr id="41" name="Picture 4" descr="profmet">
            <a:extLst>
              <a:ext uri="{FF2B5EF4-FFF2-40B4-BE49-F238E27FC236}">
                <a16:creationId xmlns:a16="http://schemas.microsoft.com/office/drawing/2014/main" id="{690A6431-58C0-47A5-9E6D-76D259B64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5724000" y="1747503"/>
            <a:ext cx="427342" cy="216024"/>
          </a:xfrm>
          <a:prstGeom prst="rect">
            <a:avLst/>
          </a:prstGeom>
        </p:spPr>
      </p:pic>
      <p:sp>
        <p:nvSpPr>
          <p:cNvPr id="42" name="Rechthoek 41">
            <a:extLst>
              <a:ext uri="{FF2B5EF4-FFF2-40B4-BE49-F238E27FC236}">
                <a16:creationId xmlns:a16="http://schemas.microsoft.com/office/drawing/2014/main" id="{40165F70-79DD-4E4A-BC23-363E30A451AB}"/>
              </a:ext>
            </a:extLst>
          </p:cNvPr>
          <p:cNvSpPr/>
          <p:nvPr/>
        </p:nvSpPr>
        <p:spPr>
          <a:xfrm>
            <a:off x="4792800" y="3943980"/>
            <a:ext cx="666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57962A55-704E-4883-8AC9-D3A236A42D2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25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ethaan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butaan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methylpropaan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pentaan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ACD410F-4446-4BD0-BE12-D703F80E4AAE}"/>
              </a:ext>
            </a:extLst>
          </p:cNvPr>
          <p:cNvSpPr txBox="1"/>
          <p:nvPr/>
        </p:nvSpPr>
        <p:spPr>
          <a:xfrm>
            <a:off x="3952579" y="982403"/>
            <a:ext cx="41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Welke piek hoort bij welke stof?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5B4E4EF-2B71-445E-A84F-3627AF4EBFA3}"/>
              </a:ext>
            </a:extLst>
          </p:cNvPr>
          <p:cNvSpPr txBox="1"/>
          <p:nvPr/>
        </p:nvSpPr>
        <p:spPr>
          <a:xfrm>
            <a:off x="1403648" y="4803387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Bepalend voor de retentietijd van elke stof is de sterkte van de aantrekkingskracht tussen de stof en de apolaire stationaire fase. </a:t>
            </a:r>
          </a:p>
          <a:p>
            <a:r>
              <a:rPr lang="nl-NL" dirty="0">
                <a:solidFill>
                  <a:srgbClr val="FF0000"/>
                </a:solidFill>
              </a:rPr>
              <a:t>Hoe groter de molecuulmassa des te sterker de vanderwaalsbinding.</a:t>
            </a:r>
          </a:p>
          <a:p>
            <a:r>
              <a:rPr lang="nl-NL" dirty="0">
                <a:solidFill>
                  <a:srgbClr val="FF0000"/>
                </a:solidFill>
              </a:rPr>
              <a:t>Ethaan heeft dus de kortste retentietijd, pentaan de langste. 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9D21A4CF-5E4D-AC73-2602-AFBA8DF47C2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3188"/>
            <a:ext cx="8243888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800" dirty="0"/>
              <a:t>                        apolaire kolom</a:t>
            </a:r>
          </a:p>
        </p:txBody>
      </p:sp>
    </p:spTree>
    <p:extLst>
      <p:ext uri="{BB962C8B-B14F-4D97-AF65-F5344CB8AC3E}">
        <p14:creationId xmlns:p14="http://schemas.microsoft.com/office/powerpoint/2010/main" val="266158949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8D3ED0D-8F5D-44D9-8518-1A9D9D2D092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25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ethaan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butaan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methylpropaan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pentaan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2B3E2DD-BA62-439A-B5C5-AB3668B60477}"/>
              </a:ext>
            </a:extLst>
          </p:cNvPr>
          <p:cNvSpPr txBox="1"/>
          <p:nvPr/>
        </p:nvSpPr>
        <p:spPr>
          <a:xfrm>
            <a:off x="3952579" y="982403"/>
            <a:ext cx="41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Welke piek hoort bij welke stof?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FCEF28F-353D-40B5-BBAF-662602EEF0B9}"/>
              </a:ext>
            </a:extLst>
          </p:cNvPr>
          <p:cNvSpPr txBox="1"/>
          <p:nvPr/>
        </p:nvSpPr>
        <p:spPr>
          <a:xfrm>
            <a:off x="1403648" y="4803387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Bepalend voor de retentietijd van elke stof is de sterkte van de aantrekkingskracht tussen de stof en de apolaire stationaire fase. </a:t>
            </a:r>
          </a:p>
          <a:p>
            <a:r>
              <a:rPr lang="nl-NL" dirty="0"/>
              <a:t>Hoe groter de molecuulmassa des te sterker de vanderwaalsbinding.</a:t>
            </a:r>
          </a:p>
          <a:p>
            <a:r>
              <a:rPr lang="nl-NL" dirty="0"/>
              <a:t>Ethaan heeft dus de kortste retentietijd, pentaan de langste. </a:t>
            </a:r>
          </a:p>
        </p:txBody>
      </p:sp>
    </p:spTree>
    <p:extLst>
      <p:ext uri="{BB962C8B-B14F-4D97-AF65-F5344CB8AC3E}">
        <p14:creationId xmlns:p14="http://schemas.microsoft.com/office/powerpoint/2010/main" val="2826597494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8D3ED0D-8F5D-44D9-8518-1A9D9D2D092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25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ethaan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butaan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methylpropaan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r>
              <a:rPr lang="nl-NL" altLang="nl-NL" sz="2000" dirty="0">
                <a:solidFill>
                  <a:srgbClr val="CC3300"/>
                </a:solidFill>
              </a:rPr>
              <a:t>pentaan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2B3E2DD-BA62-439A-B5C5-AB3668B60477}"/>
              </a:ext>
            </a:extLst>
          </p:cNvPr>
          <p:cNvSpPr txBox="1"/>
          <p:nvPr/>
        </p:nvSpPr>
        <p:spPr>
          <a:xfrm>
            <a:off x="3952579" y="982403"/>
            <a:ext cx="41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Welke piek hoort bij welke stof?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F74F994-2870-4334-AAC8-EA884D52022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3188"/>
            <a:ext cx="8243888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200" dirty="0">
                <a:solidFill>
                  <a:schemeClr val="bg1"/>
                </a:solidFill>
              </a:rPr>
              <a:t>: </a:t>
            </a:r>
            <a:r>
              <a:rPr lang="nl-NL" altLang="nl-NL" sz="2800" dirty="0">
                <a:solidFill>
                  <a:schemeClr val="bg1"/>
                </a:solidFill>
              </a:rPr>
              <a:t>apolaire kolom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C81BD2C-9DF0-49ED-8E60-7B353FF5B3ED}"/>
              </a:ext>
            </a:extLst>
          </p:cNvPr>
          <p:cNvSpPr txBox="1"/>
          <p:nvPr/>
        </p:nvSpPr>
        <p:spPr>
          <a:xfrm>
            <a:off x="889028" y="4796048"/>
            <a:ext cx="766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Welke</a:t>
            </a:r>
            <a:r>
              <a:rPr lang="nl-NL" dirty="0">
                <a:solidFill>
                  <a:srgbClr val="FB4005"/>
                </a:solidFill>
              </a:rPr>
              <a:t> van de twee C</a:t>
            </a:r>
            <a:r>
              <a:rPr lang="nl-NL" baseline="-25000" dirty="0">
                <a:solidFill>
                  <a:srgbClr val="FB4005"/>
                </a:solidFill>
              </a:rPr>
              <a:t>4</a:t>
            </a:r>
            <a:r>
              <a:rPr lang="nl-NL" dirty="0">
                <a:solidFill>
                  <a:srgbClr val="FB4005"/>
                </a:solidFill>
              </a:rPr>
              <a:t>H</a:t>
            </a:r>
            <a:r>
              <a:rPr lang="nl-NL" baseline="-25000" dirty="0">
                <a:solidFill>
                  <a:srgbClr val="FB4005"/>
                </a:solidFill>
              </a:rPr>
              <a:t>10</a:t>
            </a:r>
            <a:r>
              <a:rPr lang="nl-NL" dirty="0">
                <a:solidFill>
                  <a:srgbClr val="FB4005"/>
                </a:solidFill>
              </a:rPr>
              <a:t>-pieken is methylpropaan en welke butaan?</a:t>
            </a:r>
          </a:p>
          <a:p>
            <a:endParaRPr lang="nl-NL" dirty="0"/>
          </a:p>
          <a:p>
            <a:r>
              <a:rPr lang="nl-NL" dirty="0"/>
              <a:t>	    	</a:t>
            </a:r>
          </a:p>
        </p:txBody>
      </p:sp>
    </p:spTree>
    <p:extLst>
      <p:ext uri="{BB962C8B-B14F-4D97-AF65-F5344CB8AC3E}">
        <p14:creationId xmlns:p14="http://schemas.microsoft.com/office/powerpoint/2010/main" val="3645058748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830276CD-F480-4A74-ABCD-B3F8CF7BD317}"/>
              </a:ext>
            </a:extLst>
          </p:cNvPr>
          <p:cNvSpPr/>
          <p:nvPr/>
        </p:nvSpPr>
        <p:spPr>
          <a:xfrm>
            <a:off x="5437294" y="4288244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00D7287-FC68-44D9-8C12-AE376BCD8842}"/>
              </a:ext>
            </a:extLst>
          </p:cNvPr>
          <p:cNvSpPr txBox="1"/>
          <p:nvPr/>
        </p:nvSpPr>
        <p:spPr>
          <a:xfrm>
            <a:off x="7320806" y="6512331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D157A971-8C69-41D5-8695-1ED3B74DE244}"/>
              </a:ext>
            </a:extLst>
          </p:cNvPr>
          <p:cNvSpPr/>
          <p:nvPr/>
        </p:nvSpPr>
        <p:spPr>
          <a:xfrm>
            <a:off x="4055525" y="4298513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03C44B30-3930-4D38-8180-BEC096F8AA69}"/>
              </a:ext>
            </a:extLst>
          </p:cNvPr>
          <p:cNvSpPr/>
          <p:nvPr/>
        </p:nvSpPr>
        <p:spPr>
          <a:xfrm>
            <a:off x="4060534" y="6867931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8D33FCEB-B949-4E3D-AD9F-C961D6171727}"/>
              </a:ext>
            </a:extLst>
          </p:cNvPr>
          <p:cNvSpPr/>
          <p:nvPr/>
        </p:nvSpPr>
        <p:spPr>
          <a:xfrm>
            <a:off x="6445406" y="4502890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36048CE-AC54-41C3-9DA5-8D07AA2D3167}"/>
              </a:ext>
            </a:extLst>
          </p:cNvPr>
          <p:cNvSpPr/>
          <p:nvPr/>
        </p:nvSpPr>
        <p:spPr>
          <a:xfrm rot="5400000">
            <a:off x="5019312" y="4859836"/>
            <a:ext cx="421899" cy="123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52971DEA-D50C-4F93-8472-FA848B31EF37}"/>
              </a:ext>
            </a:extLst>
          </p:cNvPr>
          <p:cNvSpPr/>
          <p:nvPr/>
        </p:nvSpPr>
        <p:spPr>
          <a:xfrm>
            <a:off x="5105794" y="4731884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AD63594A-61F9-496A-919E-EDC9D9370C6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61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endParaRPr lang="nl-NL" altLang="nl-NL" sz="2000" dirty="0">
              <a:solidFill>
                <a:schemeClr val="bg1"/>
              </a:solidFill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58C7780-E688-48F8-890A-CF45BDF7040F}"/>
              </a:ext>
            </a:extLst>
          </p:cNvPr>
          <p:cNvSpPr txBox="1"/>
          <p:nvPr/>
        </p:nvSpPr>
        <p:spPr>
          <a:xfrm>
            <a:off x="3952579" y="982403"/>
            <a:ext cx="41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Welke piek hoort bij welke stof?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AE451968-02F6-4EF1-B57E-D174072F8A1E}"/>
              </a:ext>
            </a:extLst>
          </p:cNvPr>
          <p:cNvSpPr txBox="1"/>
          <p:nvPr/>
        </p:nvSpPr>
        <p:spPr>
          <a:xfrm>
            <a:off x="889028" y="4796048"/>
            <a:ext cx="7668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van de twee C</a:t>
            </a:r>
            <a:r>
              <a:rPr lang="nl-NL" baseline="-25000" dirty="0"/>
              <a:t>4</a:t>
            </a:r>
            <a:r>
              <a:rPr lang="nl-NL" dirty="0"/>
              <a:t>H</a:t>
            </a:r>
            <a:r>
              <a:rPr lang="nl-NL" baseline="-25000" dirty="0"/>
              <a:t>10</a:t>
            </a:r>
            <a:r>
              <a:rPr lang="nl-NL" dirty="0"/>
              <a:t>-pieken is methylpropaan en welke butaan?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Methode 1: Maak een chromatogram van aanstekergas waaraan zuiver 	   	    methylpropaan is toegevoegd.</a:t>
            </a:r>
          </a:p>
          <a:p>
            <a:r>
              <a:rPr lang="nl-NL" dirty="0"/>
              <a:t>	    	</a:t>
            </a:r>
          </a:p>
        </p:txBody>
      </p:sp>
    </p:spTree>
    <p:extLst>
      <p:ext uri="{BB962C8B-B14F-4D97-AF65-F5344CB8AC3E}">
        <p14:creationId xmlns:p14="http://schemas.microsoft.com/office/powerpoint/2010/main" val="366757629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F5EF01-89A8-4ABA-A289-0B8FE9832BCF}"/>
              </a:ext>
            </a:extLst>
          </p:cNvPr>
          <p:cNvGrpSpPr/>
          <p:nvPr/>
        </p:nvGrpSpPr>
        <p:grpSpPr>
          <a:xfrm>
            <a:off x="3058802" y="1660369"/>
            <a:ext cx="4753249" cy="2836150"/>
            <a:chOff x="3058802" y="1660369"/>
            <a:chExt cx="4753249" cy="283615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FF9745E-40AB-43D9-B93C-515ECABCA211}"/>
                </a:ext>
              </a:extLst>
            </p:cNvPr>
            <p:cNvSpPr/>
            <p:nvPr/>
          </p:nvSpPr>
          <p:spPr>
            <a:xfrm>
              <a:off x="4011100" y="1660369"/>
              <a:ext cx="3727802" cy="2134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BCCD826-652C-4FDC-BAFB-2838DF747295}"/>
                </a:ext>
              </a:extLst>
            </p:cNvPr>
            <p:cNvSpPr/>
            <p:nvPr/>
          </p:nvSpPr>
          <p:spPr>
            <a:xfrm>
              <a:off x="5436096" y="1773238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Picture 4" descr="profmet">
              <a:extLst>
                <a:ext uri="{FF2B5EF4-FFF2-40B4-BE49-F238E27FC236}">
                  <a16:creationId xmlns:a16="http://schemas.microsoft.com/office/drawing/2014/main" id="{65B4C73A-82BC-445E-A149-F46B6A4D5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E11CECF-090C-4548-A9C8-517CA38BF118}"/>
                </a:ext>
              </a:extLst>
            </p:cNvPr>
            <p:cNvSpPr txBox="1"/>
            <p:nvPr/>
          </p:nvSpPr>
          <p:spPr>
            <a:xfrm>
              <a:off x="7319608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43A156F-0547-4E28-8EA0-E6F3620F21E4}"/>
                </a:ext>
              </a:extLst>
            </p:cNvPr>
            <p:cNvSpPr txBox="1"/>
            <p:nvPr/>
          </p:nvSpPr>
          <p:spPr>
            <a:xfrm>
              <a:off x="3058802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C244810-9861-489B-9636-997365CE0C3A}"/>
                </a:ext>
              </a:extLst>
            </p:cNvPr>
            <p:cNvSpPr/>
            <p:nvPr/>
          </p:nvSpPr>
          <p:spPr>
            <a:xfrm>
              <a:off x="4054327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62C9224-CFE3-428D-8A08-B30EAA1F7F9B}"/>
                </a:ext>
              </a:extLst>
            </p:cNvPr>
            <p:cNvSpPr/>
            <p:nvPr/>
          </p:nvSpPr>
          <p:spPr>
            <a:xfrm>
              <a:off x="4059336" y="4352925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27A09B-E0FF-498D-814E-8711E655092C}"/>
                </a:ext>
              </a:extLst>
            </p:cNvPr>
            <p:cNvSpPr/>
            <p:nvPr/>
          </p:nvSpPr>
          <p:spPr>
            <a:xfrm>
              <a:off x="6444208" y="1987883"/>
              <a:ext cx="550564" cy="1479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4" descr="profmet">
              <a:extLst>
                <a:ext uri="{FF2B5EF4-FFF2-40B4-BE49-F238E27FC236}">
                  <a16:creationId xmlns:a16="http://schemas.microsoft.com/office/drawing/2014/main" id="{FF0C5CDE-E80A-450B-8C4B-0BB277BED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50" t="4008" r="5176" b="24055"/>
            <a:stretch/>
          </p:blipFill>
          <p:spPr>
            <a:xfrm>
              <a:off x="6436800" y="1861200"/>
              <a:ext cx="550564" cy="1599917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526ECD-A0E7-4B3A-B9F2-C97D3B2DD475}"/>
                </a:ext>
              </a:extLst>
            </p:cNvPr>
            <p:cNvSpPr/>
            <p:nvPr/>
          </p:nvSpPr>
          <p:spPr>
            <a:xfrm>
              <a:off x="4640400" y="3791580"/>
              <a:ext cx="6666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2E1620C-F431-4982-A8EB-637881B052B7}"/>
                </a:ext>
              </a:extLst>
            </p:cNvPr>
            <p:cNvSpPr/>
            <p:nvPr/>
          </p:nvSpPr>
          <p:spPr>
            <a:xfrm>
              <a:off x="4496400" y="3794400"/>
              <a:ext cx="68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9AEE3-8770-4D77-8507-EE52BD3B911E}"/>
                </a:ext>
              </a:extLst>
            </p:cNvPr>
            <p:cNvSpPr/>
            <p:nvPr/>
          </p:nvSpPr>
          <p:spPr>
            <a:xfrm>
              <a:off x="4723200" y="3791581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C1EBC6CF-6F85-4F72-B49C-A2C0D3B1C685}"/>
              </a:ext>
            </a:extLst>
          </p:cNvPr>
          <p:cNvSpPr/>
          <p:nvPr/>
        </p:nvSpPr>
        <p:spPr>
          <a:xfrm>
            <a:off x="4012298" y="1660369"/>
            <a:ext cx="3727802" cy="2134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A5853EF-C1E0-43BB-BE2F-8F4990BE73CB}"/>
              </a:ext>
            </a:extLst>
          </p:cNvPr>
          <p:cNvSpPr/>
          <p:nvPr/>
        </p:nvSpPr>
        <p:spPr>
          <a:xfrm>
            <a:off x="5437294" y="1773238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Picture 4" descr="profmet">
            <a:extLst>
              <a:ext uri="{FF2B5EF4-FFF2-40B4-BE49-F238E27FC236}">
                <a16:creationId xmlns:a16="http://schemas.microsoft.com/office/drawing/2014/main" id="{DB336134-6E6A-42B4-885E-90731FC6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2213" y="1773238"/>
            <a:ext cx="4086225" cy="222408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C2060AF1-3963-4473-B487-AEBC10CEE17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7FA4259-BB70-4536-92A2-EEBD90A33877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FEA52F9-69D3-4327-B017-23136D608C0C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C0844F7-65B6-40F0-AA93-3B6F3F743AE2}"/>
              </a:ext>
            </a:extLst>
          </p:cNvPr>
          <p:cNvSpPr/>
          <p:nvPr/>
        </p:nvSpPr>
        <p:spPr>
          <a:xfrm>
            <a:off x="4060534" y="4352925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6AB19426-41E8-4CE8-AD11-35B36F915957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4" descr="profmet">
            <a:extLst>
              <a:ext uri="{FF2B5EF4-FFF2-40B4-BE49-F238E27FC236}">
                <a16:creationId xmlns:a16="http://schemas.microsoft.com/office/drawing/2014/main" id="{4888D886-4714-4964-BC7F-EA137C277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30" name="Rechthoek 29">
            <a:extLst>
              <a:ext uri="{FF2B5EF4-FFF2-40B4-BE49-F238E27FC236}">
                <a16:creationId xmlns:a16="http://schemas.microsoft.com/office/drawing/2014/main" id="{AAED7EFD-217B-4ADF-B339-591220B3442F}"/>
              </a:ext>
            </a:extLst>
          </p:cNvPr>
          <p:cNvSpPr/>
          <p:nvPr/>
        </p:nvSpPr>
        <p:spPr>
          <a:xfrm rot="5400000">
            <a:off x="5019312" y="2344830"/>
            <a:ext cx="421899" cy="123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21BC9F33-C59E-4EAA-9657-83BB54B0C1D3}"/>
              </a:ext>
            </a:extLst>
          </p:cNvPr>
          <p:cNvSpPr/>
          <p:nvPr/>
        </p:nvSpPr>
        <p:spPr>
          <a:xfrm>
            <a:off x="5105794" y="2216878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Picture 4" descr="profmet">
            <a:extLst>
              <a:ext uri="{FF2B5EF4-FFF2-40B4-BE49-F238E27FC236}">
                <a16:creationId xmlns:a16="http://schemas.microsoft.com/office/drawing/2014/main" id="{7B8D8B67-095F-42B9-B73B-2CE526D119D5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t="-2171" r="67978" b="31704"/>
          <a:stretch/>
        </p:blipFill>
        <p:spPr>
          <a:xfrm>
            <a:off x="5168444" y="1036995"/>
            <a:ext cx="216000" cy="1599917"/>
          </a:xfrm>
          <a:prstGeom prst="rect">
            <a:avLst/>
          </a:prstGeom>
        </p:spPr>
      </p:pic>
      <p:sp>
        <p:nvSpPr>
          <p:cNvPr id="32" name="Rechthoek 31">
            <a:extLst>
              <a:ext uri="{FF2B5EF4-FFF2-40B4-BE49-F238E27FC236}">
                <a16:creationId xmlns:a16="http://schemas.microsoft.com/office/drawing/2014/main" id="{EB0F2DAC-52FF-4945-AA41-9757CB85558C}"/>
              </a:ext>
            </a:extLst>
          </p:cNvPr>
          <p:cNvSpPr/>
          <p:nvPr/>
        </p:nvSpPr>
        <p:spPr>
          <a:xfrm>
            <a:off x="5103109" y="754868"/>
            <a:ext cx="361070" cy="95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Picture 4" descr="profmet">
            <a:extLst>
              <a:ext uri="{FF2B5EF4-FFF2-40B4-BE49-F238E27FC236}">
                <a16:creationId xmlns:a16="http://schemas.microsoft.com/office/drawing/2014/main" id="{617EC2B8-4380-424E-800B-A43F0B48A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pic>
        <p:nvPicPr>
          <p:cNvPr id="42" name="Picture 4" descr="profmet">
            <a:extLst>
              <a:ext uri="{FF2B5EF4-FFF2-40B4-BE49-F238E27FC236}">
                <a16:creationId xmlns:a16="http://schemas.microsoft.com/office/drawing/2014/main" id="{E931AFB3-5975-4813-9D7C-C691CC00F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9" t="19286" r="55108" b="74239"/>
          <a:stretch/>
        </p:blipFill>
        <p:spPr>
          <a:xfrm>
            <a:off x="5076056" y="1583230"/>
            <a:ext cx="432048" cy="144016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056D050A-222D-4A89-A4EC-451442E53137}"/>
              </a:ext>
            </a:extLst>
          </p:cNvPr>
          <p:cNvSpPr txBox="1"/>
          <p:nvPr/>
        </p:nvSpPr>
        <p:spPr>
          <a:xfrm>
            <a:off x="3952579" y="982403"/>
            <a:ext cx="41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Welke piek hoort bij welke stof?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F1EDB4D-FA61-4B4F-A4F9-D8C6EA2138BA}"/>
              </a:ext>
            </a:extLst>
          </p:cNvPr>
          <p:cNvSpPr txBox="1"/>
          <p:nvPr/>
        </p:nvSpPr>
        <p:spPr>
          <a:xfrm>
            <a:off x="889028" y="4796048"/>
            <a:ext cx="7668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van de twee C</a:t>
            </a:r>
            <a:r>
              <a:rPr lang="nl-NL" baseline="-25000" dirty="0"/>
              <a:t>4</a:t>
            </a:r>
            <a:r>
              <a:rPr lang="nl-NL" dirty="0"/>
              <a:t>H</a:t>
            </a:r>
            <a:r>
              <a:rPr lang="nl-NL" baseline="-25000" dirty="0"/>
              <a:t>10</a:t>
            </a:r>
            <a:r>
              <a:rPr lang="nl-NL" dirty="0"/>
              <a:t>-pieken is methylpropaan en welke butaan?</a:t>
            </a:r>
          </a:p>
          <a:p>
            <a:endParaRPr lang="nl-NL" dirty="0"/>
          </a:p>
          <a:p>
            <a:r>
              <a:rPr lang="nl-NL" dirty="0"/>
              <a:t>Methode 1: Maak een chromatogram van aanstekergas waaraan zuiver 	   	    methylpropaan is toegevoegd.</a:t>
            </a:r>
          </a:p>
          <a:p>
            <a:r>
              <a:rPr lang="nl-NL" dirty="0"/>
              <a:t>	    	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BC482D3F-412E-4811-B5C8-899E13B81D4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96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 en</a:t>
            </a:r>
          </a:p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dirty="0"/>
              <a:t>       </a:t>
            </a:r>
            <a:r>
              <a:rPr lang="nl-NL" altLang="nl-NL" sz="2000" dirty="0">
                <a:solidFill>
                  <a:srgbClr val="FF0000"/>
                </a:solidFill>
              </a:rPr>
              <a:t>extra methylpropaan  </a:t>
            </a:r>
            <a:r>
              <a:rPr lang="nl-NL" altLang="nl-NL" sz="2000" dirty="0">
                <a:solidFill>
                  <a:schemeClr val="bg1"/>
                </a:solidFill>
              </a:rPr>
              <a:t>butaan</a:t>
            </a:r>
          </a:p>
        </p:txBody>
      </p:sp>
    </p:spTree>
    <p:extLst>
      <p:ext uri="{BB962C8B-B14F-4D97-AF65-F5344CB8AC3E}">
        <p14:creationId xmlns:p14="http://schemas.microsoft.com/office/powerpoint/2010/main" val="10890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F5EF01-89A8-4ABA-A289-0B8FE9832BCF}"/>
              </a:ext>
            </a:extLst>
          </p:cNvPr>
          <p:cNvGrpSpPr/>
          <p:nvPr/>
        </p:nvGrpSpPr>
        <p:grpSpPr>
          <a:xfrm>
            <a:off x="3058802" y="1660369"/>
            <a:ext cx="4753249" cy="2836150"/>
            <a:chOff x="3058802" y="1660369"/>
            <a:chExt cx="4753249" cy="283615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FF9745E-40AB-43D9-B93C-515ECABCA211}"/>
                </a:ext>
              </a:extLst>
            </p:cNvPr>
            <p:cNvSpPr/>
            <p:nvPr/>
          </p:nvSpPr>
          <p:spPr>
            <a:xfrm>
              <a:off x="4011100" y="1660369"/>
              <a:ext cx="3727802" cy="2134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BCCD826-652C-4FDC-BAFB-2838DF747295}"/>
                </a:ext>
              </a:extLst>
            </p:cNvPr>
            <p:cNvSpPr/>
            <p:nvPr/>
          </p:nvSpPr>
          <p:spPr>
            <a:xfrm>
              <a:off x="5436096" y="1773238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Picture 4" descr="profmet">
              <a:extLst>
                <a:ext uri="{FF2B5EF4-FFF2-40B4-BE49-F238E27FC236}">
                  <a16:creationId xmlns:a16="http://schemas.microsoft.com/office/drawing/2014/main" id="{65B4C73A-82BC-445E-A149-F46B6A4D5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E11CECF-090C-4548-A9C8-517CA38BF118}"/>
                </a:ext>
              </a:extLst>
            </p:cNvPr>
            <p:cNvSpPr txBox="1"/>
            <p:nvPr/>
          </p:nvSpPr>
          <p:spPr>
            <a:xfrm>
              <a:off x="7319608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43A156F-0547-4E28-8EA0-E6F3620F21E4}"/>
                </a:ext>
              </a:extLst>
            </p:cNvPr>
            <p:cNvSpPr txBox="1"/>
            <p:nvPr/>
          </p:nvSpPr>
          <p:spPr>
            <a:xfrm>
              <a:off x="3058802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C244810-9861-489B-9636-997365CE0C3A}"/>
                </a:ext>
              </a:extLst>
            </p:cNvPr>
            <p:cNvSpPr/>
            <p:nvPr/>
          </p:nvSpPr>
          <p:spPr>
            <a:xfrm>
              <a:off x="4054327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62C9224-CFE3-428D-8A08-B30EAA1F7F9B}"/>
                </a:ext>
              </a:extLst>
            </p:cNvPr>
            <p:cNvSpPr/>
            <p:nvPr/>
          </p:nvSpPr>
          <p:spPr>
            <a:xfrm>
              <a:off x="4059336" y="4352925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27A09B-E0FF-498D-814E-8711E655092C}"/>
                </a:ext>
              </a:extLst>
            </p:cNvPr>
            <p:cNvSpPr/>
            <p:nvPr/>
          </p:nvSpPr>
          <p:spPr>
            <a:xfrm>
              <a:off x="6444208" y="1987883"/>
              <a:ext cx="550564" cy="1479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4" descr="profmet">
              <a:extLst>
                <a:ext uri="{FF2B5EF4-FFF2-40B4-BE49-F238E27FC236}">
                  <a16:creationId xmlns:a16="http://schemas.microsoft.com/office/drawing/2014/main" id="{FF0C5CDE-E80A-450B-8C4B-0BB277BED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50" t="4008" r="5176" b="24055"/>
            <a:stretch/>
          </p:blipFill>
          <p:spPr>
            <a:xfrm>
              <a:off x="6436800" y="1861200"/>
              <a:ext cx="550564" cy="1599917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526ECD-A0E7-4B3A-B9F2-C97D3B2DD475}"/>
                </a:ext>
              </a:extLst>
            </p:cNvPr>
            <p:cNvSpPr/>
            <p:nvPr/>
          </p:nvSpPr>
          <p:spPr>
            <a:xfrm>
              <a:off x="4640400" y="3791580"/>
              <a:ext cx="6666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2E1620C-F431-4982-A8EB-637881B052B7}"/>
                </a:ext>
              </a:extLst>
            </p:cNvPr>
            <p:cNvSpPr/>
            <p:nvPr/>
          </p:nvSpPr>
          <p:spPr>
            <a:xfrm>
              <a:off x="4496400" y="3794400"/>
              <a:ext cx="68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9AEE3-8770-4D77-8507-EE52BD3B911E}"/>
                </a:ext>
              </a:extLst>
            </p:cNvPr>
            <p:cNvSpPr/>
            <p:nvPr/>
          </p:nvSpPr>
          <p:spPr>
            <a:xfrm>
              <a:off x="4723200" y="3791581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C1EBC6CF-6F85-4F72-B49C-A2C0D3B1C685}"/>
              </a:ext>
            </a:extLst>
          </p:cNvPr>
          <p:cNvSpPr/>
          <p:nvPr/>
        </p:nvSpPr>
        <p:spPr>
          <a:xfrm>
            <a:off x="4012298" y="1660369"/>
            <a:ext cx="3727802" cy="2134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A5853EF-C1E0-43BB-BE2F-8F4990BE73CB}"/>
              </a:ext>
            </a:extLst>
          </p:cNvPr>
          <p:cNvSpPr/>
          <p:nvPr/>
        </p:nvSpPr>
        <p:spPr>
          <a:xfrm>
            <a:off x="5437294" y="1773238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Picture 4" descr="profmet">
            <a:extLst>
              <a:ext uri="{FF2B5EF4-FFF2-40B4-BE49-F238E27FC236}">
                <a16:creationId xmlns:a16="http://schemas.microsoft.com/office/drawing/2014/main" id="{DB336134-6E6A-42B4-885E-90731FC6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2213" y="1773238"/>
            <a:ext cx="4086225" cy="222408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C2060AF1-3963-4473-B487-AEBC10CEE17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7FA4259-BB70-4536-92A2-EEBD90A33877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FEA52F9-69D3-4327-B017-23136D608C0C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C0844F7-65B6-40F0-AA93-3B6F3F743AE2}"/>
              </a:ext>
            </a:extLst>
          </p:cNvPr>
          <p:cNvSpPr/>
          <p:nvPr/>
        </p:nvSpPr>
        <p:spPr>
          <a:xfrm>
            <a:off x="4060534" y="4352925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6AB19426-41E8-4CE8-AD11-35B36F915957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4" descr="profmet">
            <a:extLst>
              <a:ext uri="{FF2B5EF4-FFF2-40B4-BE49-F238E27FC236}">
                <a16:creationId xmlns:a16="http://schemas.microsoft.com/office/drawing/2014/main" id="{4888D886-4714-4964-BC7F-EA137C277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30" name="Rechthoek 29">
            <a:extLst>
              <a:ext uri="{FF2B5EF4-FFF2-40B4-BE49-F238E27FC236}">
                <a16:creationId xmlns:a16="http://schemas.microsoft.com/office/drawing/2014/main" id="{AAED7EFD-217B-4ADF-B339-591220B3442F}"/>
              </a:ext>
            </a:extLst>
          </p:cNvPr>
          <p:cNvSpPr/>
          <p:nvPr/>
        </p:nvSpPr>
        <p:spPr>
          <a:xfrm rot="5400000">
            <a:off x="5019312" y="2344830"/>
            <a:ext cx="421899" cy="123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21BC9F33-C59E-4EAA-9657-83BB54B0C1D3}"/>
              </a:ext>
            </a:extLst>
          </p:cNvPr>
          <p:cNvSpPr/>
          <p:nvPr/>
        </p:nvSpPr>
        <p:spPr>
          <a:xfrm>
            <a:off x="5105794" y="2216878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Picture 4" descr="profmet">
            <a:extLst>
              <a:ext uri="{FF2B5EF4-FFF2-40B4-BE49-F238E27FC236}">
                <a16:creationId xmlns:a16="http://schemas.microsoft.com/office/drawing/2014/main" id="{7B8D8B67-095F-42B9-B73B-2CE526D119D5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t="-2171" r="67978" b="31704"/>
          <a:stretch/>
        </p:blipFill>
        <p:spPr>
          <a:xfrm>
            <a:off x="5168444" y="1036995"/>
            <a:ext cx="216000" cy="1599917"/>
          </a:xfrm>
          <a:prstGeom prst="rect">
            <a:avLst/>
          </a:prstGeom>
        </p:spPr>
      </p:pic>
      <p:sp>
        <p:nvSpPr>
          <p:cNvPr id="32" name="Rechthoek 31">
            <a:extLst>
              <a:ext uri="{FF2B5EF4-FFF2-40B4-BE49-F238E27FC236}">
                <a16:creationId xmlns:a16="http://schemas.microsoft.com/office/drawing/2014/main" id="{EB0F2DAC-52FF-4945-AA41-9757CB85558C}"/>
              </a:ext>
            </a:extLst>
          </p:cNvPr>
          <p:cNvSpPr/>
          <p:nvPr/>
        </p:nvSpPr>
        <p:spPr>
          <a:xfrm>
            <a:off x="5103109" y="754868"/>
            <a:ext cx="361070" cy="95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Picture 4" descr="profmet">
            <a:extLst>
              <a:ext uri="{FF2B5EF4-FFF2-40B4-BE49-F238E27FC236}">
                <a16:creationId xmlns:a16="http://schemas.microsoft.com/office/drawing/2014/main" id="{617EC2B8-4380-424E-800B-A43F0B48A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72C27E62-493D-44BB-B71E-946ADC8548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96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 en</a:t>
            </a:r>
          </a:p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dirty="0"/>
              <a:t>       extra methylpropaan  </a:t>
            </a:r>
            <a:r>
              <a:rPr lang="nl-NL" altLang="nl-NL" sz="2000" dirty="0">
                <a:solidFill>
                  <a:schemeClr val="bg1"/>
                </a:solidFill>
              </a:rPr>
              <a:t>butaan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056D050A-222D-4A89-A4EC-451442E53137}"/>
              </a:ext>
            </a:extLst>
          </p:cNvPr>
          <p:cNvSpPr txBox="1"/>
          <p:nvPr/>
        </p:nvSpPr>
        <p:spPr>
          <a:xfrm>
            <a:off x="3952579" y="982403"/>
            <a:ext cx="41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Welke piek hoort bij welke stof?</a:t>
            </a: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5ECD969B-64EC-438A-816F-BEDF4AD3A908}"/>
              </a:ext>
            </a:extLst>
          </p:cNvPr>
          <p:cNvGrpSpPr/>
          <p:nvPr/>
        </p:nvGrpSpPr>
        <p:grpSpPr>
          <a:xfrm>
            <a:off x="3060000" y="4279339"/>
            <a:ext cx="4707240" cy="2336956"/>
            <a:chOff x="3060000" y="1660369"/>
            <a:chExt cx="4707240" cy="2336956"/>
          </a:xfrm>
        </p:grpSpPr>
        <p:pic>
          <p:nvPicPr>
            <p:cNvPr id="39" name="Picture 4" descr="profmet">
              <a:extLst>
                <a:ext uri="{FF2B5EF4-FFF2-40B4-BE49-F238E27FC236}">
                  <a16:creationId xmlns:a16="http://schemas.microsoft.com/office/drawing/2014/main" id="{31B97B99-09CE-488B-A31B-D1F4D000A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AFABE847-DFFC-4516-8829-8AC7A1B3FF46}"/>
                </a:ext>
              </a:extLst>
            </p:cNvPr>
            <p:cNvSpPr/>
            <p:nvPr/>
          </p:nvSpPr>
          <p:spPr>
            <a:xfrm>
              <a:off x="6445406" y="1987884"/>
              <a:ext cx="550564" cy="1473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1" name="Picture 4" descr="profmet">
              <a:extLst>
                <a:ext uri="{FF2B5EF4-FFF2-40B4-BE49-F238E27FC236}">
                  <a16:creationId xmlns:a16="http://schemas.microsoft.com/office/drawing/2014/main" id="{2700EC7B-D9B9-4FCE-84FC-4462B88580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1" t="6509" r="4479" b="24055"/>
            <a:stretch/>
          </p:blipFill>
          <p:spPr>
            <a:xfrm>
              <a:off x="6436801" y="1916832"/>
              <a:ext cx="580238" cy="1544285"/>
            </a:xfrm>
            <a:prstGeom prst="rect">
              <a:avLst/>
            </a:prstGeom>
          </p:spPr>
        </p:pic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03BFE3E3-DF8A-4DA4-A2B3-CAC3B9B6ED64}"/>
                </a:ext>
              </a:extLst>
            </p:cNvPr>
            <p:cNvSpPr/>
            <p:nvPr/>
          </p:nvSpPr>
          <p:spPr>
            <a:xfrm>
              <a:off x="4055525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4" name="Picture 4" descr="profmet">
              <a:extLst>
                <a:ext uri="{FF2B5EF4-FFF2-40B4-BE49-F238E27FC236}">
                  <a16:creationId xmlns:a16="http://schemas.microsoft.com/office/drawing/2014/main" id="{0FC0BA0C-BB55-407D-B2E6-47FBD06832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5" t="59234" r="-3" b="31053"/>
            <a:stretch/>
          </p:blipFill>
          <p:spPr>
            <a:xfrm>
              <a:off x="4008478" y="1749600"/>
              <a:ext cx="427342" cy="216024"/>
            </a:xfrm>
            <a:prstGeom prst="rect">
              <a:avLst/>
            </a:prstGeom>
          </p:spPr>
        </p:pic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C4C8B6DC-2457-4454-B117-CD7CDBAC8EDF}"/>
                </a:ext>
              </a:extLst>
            </p:cNvPr>
            <p:cNvSpPr txBox="1"/>
            <p:nvPr/>
          </p:nvSpPr>
          <p:spPr>
            <a:xfrm>
              <a:off x="3060000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</p:grpSp>
      <p:sp>
        <p:nvSpPr>
          <p:cNvPr id="46" name="Rectangle 3">
            <a:extLst>
              <a:ext uri="{FF2B5EF4-FFF2-40B4-BE49-F238E27FC236}">
                <a16:creationId xmlns:a16="http://schemas.microsoft.com/office/drawing/2014/main" id="{1A8AA817-C37B-4D6E-9AFC-E735E5CDCA00}"/>
              </a:ext>
            </a:extLst>
          </p:cNvPr>
          <p:cNvSpPr txBox="1">
            <a:spLocks noChangeArrowheads="1"/>
          </p:cNvSpPr>
          <p:nvPr/>
        </p:nvSpPr>
        <p:spPr>
          <a:xfrm>
            <a:off x="-31320" y="4192594"/>
            <a:ext cx="4038600" cy="49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</p:txBody>
      </p:sp>
      <p:pic>
        <p:nvPicPr>
          <p:cNvPr id="47" name="Picture 4" descr="profmet">
            <a:extLst>
              <a:ext uri="{FF2B5EF4-FFF2-40B4-BE49-F238E27FC236}">
                <a16:creationId xmlns:a16="http://schemas.microsoft.com/office/drawing/2014/main" id="{D7BF484D-D47F-42B5-897F-9E9D184C2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9" t="19286" r="55108" b="74239"/>
          <a:stretch/>
        </p:blipFill>
        <p:spPr>
          <a:xfrm>
            <a:off x="5076056" y="1583230"/>
            <a:ext cx="432048" cy="144016"/>
          </a:xfrm>
          <a:prstGeom prst="rect">
            <a:avLst/>
          </a:prstGeom>
        </p:spPr>
      </p:pic>
      <p:sp>
        <p:nvSpPr>
          <p:cNvPr id="42" name="Tekstvak 41">
            <a:extLst>
              <a:ext uri="{FF2B5EF4-FFF2-40B4-BE49-F238E27FC236}">
                <a16:creationId xmlns:a16="http://schemas.microsoft.com/office/drawing/2014/main" id="{CEFD1221-4593-4EF3-B9F7-EB4CB70B8486}"/>
              </a:ext>
            </a:extLst>
          </p:cNvPr>
          <p:cNvSpPr txBox="1"/>
          <p:nvPr/>
        </p:nvSpPr>
        <p:spPr>
          <a:xfrm>
            <a:off x="4025932" y="4344502"/>
            <a:ext cx="145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methylpropaan</a:t>
            </a:r>
          </a:p>
        </p:txBody>
      </p: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38250107-E4D9-4BAE-A6FD-B3A6C9A78A2F}"/>
              </a:ext>
            </a:extLst>
          </p:cNvPr>
          <p:cNvCxnSpPr>
            <a:cxnSpLocks/>
          </p:cNvCxnSpPr>
          <p:nvPr/>
        </p:nvCxnSpPr>
        <p:spPr>
          <a:xfrm>
            <a:off x="4932040" y="4666329"/>
            <a:ext cx="327920" cy="6119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0167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"/>
          <a:stretch/>
        </p:blipFill>
        <p:spPr bwMode="auto">
          <a:xfrm>
            <a:off x="-13184" y="0"/>
            <a:ext cx="9157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FE6BAF0-AF62-4401-8EA0-67DE632DDBD7}"/>
              </a:ext>
            </a:extLst>
          </p:cNvPr>
          <p:cNvSpPr txBox="1"/>
          <p:nvPr/>
        </p:nvSpPr>
        <p:spPr>
          <a:xfrm>
            <a:off x="4592149" y="417820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zuivere stof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C4BF53-25DA-41F3-AE47-CCF147AE6AC3}"/>
              </a:ext>
            </a:extLst>
          </p:cNvPr>
          <p:cNvSpPr txBox="1"/>
          <p:nvPr/>
        </p:nvSpPr>
        <p:spPr>
          <a:xfrm>
            <a:off x="3782193" y="2492896"/>
            <a:ext cx="2034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mengsel</a:t>
            </a:r>
          </a:p>
          <a:p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BE4854A-906B-48C0-BE63-4FDEFA455B9D}"/>
              </a:ext>
            </a:extLst>
          </p:cNvPr>
          <p:cNvCxnSpPr>
            <a:cxnSpLocks/>
          </p:cNvCxnSpPr>
          <p:nvPr/>
        </p:nvCxnSpPr>
        <p:spPr>
          <a:xfrm>
            <a:off x="3348913" y="2744924"/>
            <a:ext cx="473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D6D8843-6699-4C7F-BB76-5EF85BF557EF}"/>
              </a:ext>
            </a:extLst>
          </p:cNvPr>
          <p:cNvCxnSpPr>
            <a:cxnSpLocks/>
          </p:cNvCxnSpPr>
          <p:nvPr/>
        </p:nvCxnSpPr>
        <p:spPr>
          <a:xfrm>
            <a:off x="4211960" y="4446000"/>
            <a:ext cx="43204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40935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8D3ED0D-8F5D-44D9-8518-1A9D9D2D092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2B3E2DD-BA62-439A-B5C5-AB3668B60477}"/>
              </a:ext>
            </a:extLst>
          </p:cNvPr>
          <p:cNvSpPr txBox="1"/>
          <p:nvPr/>
        </p:nvSpPr>
        <p:spPr>
          <a:xfrm>
            <a:off x="3952579" y="982403"/>
            <a:ext cx="41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Welke piek hoort bij welke stof?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FCEF28F-353D-40B5-BBAF-662602EEF0B9}"/>
              </a:ext>
            </a:extLst>
          </p:cNvPr>
          <p:cNvSpPr txBox="1"/>
          <p:nvPr/>
        </p:nvSpPr>
        <p:spPr>
          <a:xfrm>
            <a:off x="1404000" y="4796048"/>
            <a:ext cx="7344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van de twee C</a:t>
            </a:r>
            <a:r>
              <a:rPr lang="nl-NL" baseline="-25000" dirty="0"/>
              <a:t>4</a:t>
            </a:r>
            <a:r>
              <a:rPr lang="nl-NL" dirty="0"/>
              <a:t>H</a:t>
            </a:r>
            <a:r>
              <a:rPr lang="nl-NL" baseline="-25000" dirty="0"/>
              <a:t>10</a:t>
            </a:r>
            <a:r>
              <a:rPr lang="nl-NL" dirty="0"/>
              <a:t>-pieken is methylpropaan en welke butaan?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Methode 2: Maak een chromatogram van zuiver methylpropaan (of butaan).</a:t>
            </a:r>
          </a:p>
          <a:p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2402845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F5EF01-89A8-4ABA-A289-0B8FE9832BCF}"/>
              </a:ext>
            </a:extLst>
          </p:cNvPr>
          <p:cNvGrpSpPr/>
          <p:nvPr/>
        </p:nvGrpSpPr>
        <p:grpSpPr>
          <a:xfrm>
            <a:off x="3060000" y="1660369"/>
            <a:ext cx="4753249" cy="2836150"/>
            <a:chOff x="3058802" y="1660369"/>
            <a:chExt cx="4753249" cy="2836150"/>
          </a:xfrm>
        </p:grpSpPr>
        <p:pic>
          <p:nvPicPr>
            <p:cNvPr id="5" name="Picture 4" descr="profmet">
              <a:extLst>
                <a:ext uri="{FF2B5EF4-FFF2-40B4-BE49-F238E27FC236}">
                  <a16:creationId xmlns:a16="http://schemas.microsoft.com/office/drawing/2014/main" id="{65B4C73A-82BC-445E-A149-F46B6A4D5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FF9745E-40AB-43D9-B93C-515ECABCA211}"/>
                </a:ext>
              </a:extLst>
            </p:cNvPr>
            <p:cNvSpPr/>
            <p:nvPr/>
          </p:nvSpPr>
          <p:spPr>
            <a:xfrm>
              <a:off x="4011100" y="1660369"/>
              <a:ext cx="3727802" cy="2134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BCCD826-652C-4FDC-BAFB-2838DF747295}"/>
                </a:ext>
              </a:extLst>
            </p:cNvPr>
            <p:cNvSpPr/>
            <p:nvPr/>
          </p:nvSpPr>
          <p:spPr>
            <a:xfrm>
              <a:off x="5436096" y="1773238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E11CECF-090C-4548-A9C8-517CA38BF118}"/>
                </a:ext>
              </a:extLst>
            </p:cNvPr>
            <p:cNvSpPr txBox="1"/>
            <p:nvPr/>
          </p:nvSpPr>
          <p:spPr>
            <a:xfrm>
              <a:off x="7319608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43A156F-0547-4E28-8EA0-E6F3620F21E4}"/>
                </a:ext>
              </a:extLst>
            </p:cNvPr>
            <p:cNvSpPr txBox="1"/>
            <p:nvPr/>
          </p:nvSpPr>
          <p:spPr>
            <a:xfrm>
              <a:off x="3058802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C244810-9861-489B-9636-997365CE0C3A}"/>
                </a:ext>
              </a:extLst>
            </p:cNvPr>
            <p:cNvSpPr/>
            <p:nvPr/>
          </p:nvSpPr>
          <p:spPr>
            <a:xfrm>
              <a:off x="4054327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62C9224-CFE3-428D-8A08-B30EAA1F7F9B}"/>
                </a:ext>
              </a:extLst>
            </p:cNvPr>
            <p:cNvSpPr/>
            <p:nvPr/>
          </p:nvSpPr>
          <p:spPr>
            <a:xfrm>
              <a:off x="4059336" y="4352925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27A09B-E0FF-498D-814E-8711E655092C}"/>
                </a:ext>
              </a:extLst>
            </p:cNvPr>
            <p:cNvSpPr/>
            <p:nvPr/>
          </p:nvSpPr>
          <p:spPr>
            <a:xfrm>
              <a:off x="6444208" y="1987883"/>
              <a:ext cx="550564" cy="1479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4" descr="profmet">
              <a:extLst>
                <a:ext uri="{FF2B5EF4-FFF2-40B4-BE49-F238E27FC236}">
                  <a16:creationId xmlns:a16="http://schemas.microsoft.com/office/drawing/2014/main" id="{FF0C5CDE-E80A-450B-8C4B-0BB277BED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50" t="4008" r="5176" b="24055"/>
            <a:stretch/>
          </p:blipFill>
          <p:spPr>
            <a:xfrm>
              <a:off x="6436800" y="1861200"/>
              <a:ext cx="550564" cy="1599917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526ECD-A0E7-4B3A-B9F2-C97D3B2DD475}"/>
                </a:ext>
              </a:extLst>
            </p:cNvPr>
            <p:cNvSpPr/>
            <p:nvPr/>
          </p:nvSpPr>
          <p:spPr>
            <a:xfrm>
              <a:off x="4640400" y="3791580"/>
              <a:ext cx="6666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2E1620C-F431-4982-A8EB-637881B052B7}"/>
                </a:ext>
              </a:extLst>
            </p:cNvPr>
            <p:cNvSpPr/>
            <p:nvPr/>
          </p:nvSpPr>
          <p:spPr>
            <a:xfrm>
              <a:off x="4496400" y="3794400"/>
              <a:ext cx="68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9AEE3-8770-4D77-8507-EE52BD3B911E}"/>
                </a:ext>
              </a:extLst>
            </p:cNvPr>
            <p:cNvSpPr/>
            <p:nvPr/>
          </p:nvSpPr>
          <p:spPr>
            <a:xfrm>
              <a:off x="4723200" y="3791581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2" name="Rechthoek 21">
            <a:extLst>
              <a:ext uri="{FF2B5EF4-FFF2-40B4-BE49-F238E27FC236}">
                <a16:creationId xmlns:a16="http://schemas.microsoft.com/office/drawing/2014/main" id="{BC0844F7-65B6-40F0-AA93-3B6F3F743AE2}"/>
              </a:ext>
            </a:extLst>
          </p:cNvPr>
          <p:cNvSpPr/>
          <p:nvPr/>
        </p:nvSpPr>
        <p:spPr>
          <a:xfrm>
            <a:off x="4060534" y="4352925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D968D264-C926-42C0-B85E-E150A7285C8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250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Methylpropaan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4FDF2924-3CD1-4BFE-A5BF-04C43F5BA295}"/>
              </a:ext>
            </a:extLst>
          </p:cNvPr>
          <p:cNvSpPr txBox="1"/>
          <p:nvPr/>
        </p:nvSpPr>
        <p:spPr>
          <a:xfrm>
            <a:off x="1404000" y="4796048"/>
            <a:ext cx="766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van de twee C</a:t>
            </a:r>
            <a:r>
              <a:rPr lang="nl-NL" baseline="-25000" dirty="0"/>
              <a:t>4</a:t>
            </a:r>
            <a:r>
              <a:rPr lang="nl-NL" dirty="0"/>
              <a:t>H</a:t>
            </a:r>
            <a:r>
              <a:rPr lang="nl-NL" baseline="-25000" dirty="0"/>
              <a:t>10</a:t>
            </a:r>
            <a:r>
              <a:rPr lang="nl-NL" dirty="0"/>
              <a:t>-pieken is methylpropaan en welke butaan?</a:t>
            </a:r>
          </a:p>
          <a:p>
            <a:endParaRPr lang="nl-NL" dirty="0"/>
          </a:p>
          <a:p>
            <a:r>
              <a:rPr lang="nl-NL" dirty="0"/>
              <a:t>Methode 2: Maak een chromatogram van zuiver methylpropaan.</a:t>
            </a:r>
          </a:p>
          <a:p>
            <a:r>
              <a:rPr lang="nl-NL" dirty="0"/>
              <a:t>	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CD3C9DC-606C-4CA6-84BF-DF3536CA1FC1}"/>
              </a:ext>
            </a:extLst>
          </p:cNvPr>
          <p:cNvGrpSpPr/>
          <p:nvPr/>
        </p:nvGrpSpPr>
        <p:grpSpPr>
          <a:xfrm>
            <a:off x="3060000" y="1531139"/>
            <a:ext cx="4753249" cy="2835518"/>
            <a:chOff x="3060000" y="1531139"/>
            <a:chExt cx="4753249" cy="2835518"/>
          </a:xfrm>
        </p:grpSpPr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CA57C6E1-B323-469B-95D3-61128A0EAB6E}"/>
                </a:ext>
              </a:extLst>
            </p:cNvPr>
            <p:cNvGrpSpPr/>
            <p:nvPr/>
          </p:nvGrpSpPr>
          <p:grpSpPr>
            <a:xfrm>
              <a:off x="3935210" y="1713843"/>
              <a:ext cx="1559631" cy="434731"/>
              <a:chOff x="6502191" y="2375175"/>
              <a:chExt cx="1559631" cy="434731"/>
            </a:xfrm>
          </p:grpSpPr>
          <p:pic>
            <p:nvPicPr>
              <p:cNvPr id="75" name="Picture 4" descr="profmet">
                <a:extLst>
                  <a:ext uri="{FF2B5EF4-FFF2-40B4-BE49-F238E27FC236}">
                    <a16:creationId xmlns:a16="http://schemas.microsoft.com/office/drawing/2014/main" id="{1FF04F35-E7DD-4C69-A1B9-E50E40ADFC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87" t="41998" r="-56" b="39254"/>
              <a:stretch/>
            </p:blipFill>
            <p:spPr>
              <a:xfrm>
                <a:off x="6502191" y="2375217"/>
                <a:ext cx="1559631" cy="416973"/>
              </a:xfrm>
              <a:prstGeom prst="rect">
                <a:avLst/>
              </a:prstGeom>
            </p:spPr>
          </p:pic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432B1E0F-0087-4563-9B5E-E698BF069867}"/>
                  </a:ext>
                </a:extLst>
              </p:cNvPr>
              <p:cNvSpPr/>
              <p:nvPr/>
            </p:nvSpPr>
            <p:spPr>
              <a:xfrm>
                <a:off x="6710881" y="2375175"/>
                <a:ext cx="550564" cy="4347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7" name="Picture 4" descr="profmet">
                <a:extLst>
                  <a:ext uri="{FF2B5EF4-FFF2-40B4-BE49-F238E27FC236}">
                    <a16:creationId xmlns:a16="http://schemas.microsoft.com/office/drawing/2014/main" id="{914AB947-DC37-40F2-8B8A-D25731467A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750" t="42018" r="4514" b="38503"/>
              <a:stretch/>
            </p:blipFill>
            <p:spPr>
              <a:xfrm>
                <a:off x="6710882" y="2375216"/>
                <a:ext cx="602158" cy="433223"/>
              </a:xfrm>
              <a:prstGeom prst="rect">
                <a:avLst/>
              </a:prstGeom>
            </p:spPr>
          </p:pic>
        </p:grp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0F699F40-8155-4ABC-BC08-2A3F2D4C1460}"/>
                </a:ext>
              </a:extLst>
            </p:cNvPr>
            <p:cNvGrpSpPr/>
            <p:nvPr/>
          </p:nvGrpSpPr>
          <p:grpSpPr>
            <a:xfrm>
              <a:off x="6376813" y="1640551"/>
              <a:ext cx="1385830" cy="551849"/>
              <a:chOff x="6710881" y="2307196"/>
              <a:chExt cx="1385830" cy="551849"/>
            </a:xfrm>
          </p:grpSpPr>
          <p:pic>
            <p:nvPicPr>
              <p:cNvPr id="69" name="Picture 4" descr="profmet">
                <a:extLst>
                  <a:ext uri="{FF2B5EF4-FFF2-40B4-BE49-F238E27FC236}">
                    <a16:creationId xmlns:a16="http://schemas.microsoft.com/office/drawing/2014/main" id="{B04A2CF9-5EBB-4E7A-B690-1CF4952297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43" t="40116" b="37774"/>
              <a:stretch/>
            </p:blipFill>
            <p:spPr>
              <a:xfrm>
                <a:off x="7052408" y="2333845"/>
                <a:ext cx="1044303" cy="491756"/>
              </a:xfrm>
              <a:prstGeom prst="rect">
                <a:avLst/>
              </a:prstGeom>
            </p:spPr>
          </p:pic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BF5442CC-F1FE-422B-B47F-30E28CEC07C4}"/>
                  </a:ext>
                </a:extLst>
              </p:cNvPr>
              <p:cNvSpPr/>
              <p:nvPr/>
            </p:nvSpPr>
            <p:spPr>
              <a:xfrm>
                <a:off x="6710881" y="2307196"/>
                <a:ext cx="550564" cy="533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1" name="Picture 4" descr="profmet">
                <a:extLst>
                  <a:ext uri="{FF2B5EF4-FFF2-40B4-BE49-F238E27FC236}">
                    <a16:creationId xmlns:a16="http://schemas.microsoft.com/office/drawing/2014/main" id="{2A679045-E9FF-49F2-828E-9D223DC866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50" t="39922" r="4514" b="36102"/>
              <a:stretch/>
            </p:blipFill>
            <p:spPr>
              <a:xfrm>
                <a:off x="6772066" y="2325813"/>
                <a:ext cx="577627" cy="533232"/>
              </a:xfrm>
              <a:prstGeom prst="rect">
                <a:avLst/>
              </a:prstGeom>
            </p:spPr>
          </p:pic>
        </p:grp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B16A5B0B-66C6-4580-B595-CFC6C2290462}"/>
                </a:ext>
              </a:extLst>
            </p:cNvPr>
            <p:cNvGrpSpPr/>
            <p:nvPr/>
          </p:nvGrpSpPr>
          <p:grpSpPr>
            <a:xfrm>
              <a:off x="5219298" y="1667200"/>
              <a:ext cx="1421001" cy="576365"/>
              <a:chOff x="6710881" y="2332175"/>
              <a:chExt cx="1421001" cy="576365"/>
            </a:xfrm>
          </p:grpSpPr>
          <p:pic>
            <p:nvPicPr>
              <p:cNvPr id="72" name="Picture 4" descr="profmet">
                <a:extLst>
                  <a:ext uri="{FF2B5EF4-FFF2-40B4-BE49-F238E27FC236}">
                    <a16:creationId xmlns:a16="http://schemas.microsoft.com/office/drawing/2014/main" id="{2CA3F822-3286-4DAF-9CA2-3077C5C636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43" t="43287" b="37902"/>
              <a:stretch/>
            </p:blipFill>
            <p:spPr>
              <a:xfrm>
                <a:off x="7087579" y="2404357"/>
                <a:ext cx="1044303" cy="418364"/>
              </a:xfrm>
              <a:prstGeom prst="rect">
                <a:avLst/>
              </a:prstGeom>
            </p:spPr>
          </p:pic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A3EFD4B7-6506-44B5-A5CC-CCA842825538}"/>
                  </a:ext>
                </a:extLst>
              </p:cNvPr>
              <p:cNvSpPr/>
              <p:nvPr/>
            </p:nvSpPr>
            <p:spPr>
              <a:xfrm>
                <a:off x="6710881" y="2372030"/>
                <a:ext cx="550564" cy="4740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4" name="Picture 4" descr="profmet">
                <a:extLst>
                  <a:ext uri="{FF2B5EF4-FFF2-40B4-BE49-F238E27FC236}">
                    <a16:creationId xmlns:a16="http://schemas.microsoft.com/office/drawing/2014/main" id="{6B0E5E69-7D65-407B-87EE-CB18568DB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90" t="40010" r="5775" b="33562"/>
              <a:stretch/>
            </p:blipFill>
            <p:spPr>
              <a:xfrm>
                <a:off x="6751543" y="2332175"/>
                <a:ext cx="577628" cy="576365"/>
              </a:xfrm>
              <a:prstGeom prst="rect">
                <a:avLst/>
              </a:prstGeom>
            </p:spPr>
          </p:pic>
        </p:grp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1EBC6CF-6F85-4F72-B49C-A2C0D3B1C685}"/>
                </a:ext>
              </a:extLst>
            </p:cNvPr>
            <p:cNvSpPr/>
            <p:nvPr/>
          </p:nvSpPr>
          <p:spPr>
            <a:xfrm>
              <a:off x="4012298" y="2227787"/>
              <a:ext cx="3727802" cy="1567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C2060AF1-3963-4473-B487-AEBC10CEE175}"/>
                </a:ext>
              </a:extLst>
            </p:cNvPr>
            <p:cNvSpPr txBox="1"/>
            <p:nvPr/>
          </p:nvSpPr>
          <p:spPr>
            <a:xfrm>
              <a:off x="7320806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A7FA4259-BB70-4536-92A2-EEBD90A33877}"/>
                </a:ext>
              </a:extLst>
            </p:cNvPr>
            <p:cNvSpPr txBox="1"/>
            <p:nvPr/>
          </p:nvSpPr>
          <p:spPr>
            <a:xfrm>
              <a:off x="3060000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AB19426-41E8-4CE8-AD11-35B36F915957}"/>
                </a:ext>
              </a:extLst>
            </p:cNvPr>
            <p:cNvSpPr/>
            <p:nvPr/>
          </p:nvSpPr>
          <p:spPr>
            <a:xfrm>
              <a:off x="6535812" y="2108714"/>
              <a:ext cx="550564" cy="1473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21BC9F33-C59E-4EAA-9657-83BB54B0C1D3}"/>
                </a:ext>
              </a:extLst>
            </p:cNvPr>
            <p:cNvSpPr/>
            <p:nvPr/>
          </p:nvSpPr>
          <p:spPr>
            <a:xfrm>
              <a:off x="5105794" y="2216878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5B12E42-A118-4A20-B643-06DB36E05C4B}"/>
                </a:ext>
              </a:extLst>
            </p:cNvPr>
            <p:cNvSpPr/>
            <p:nvPr/>
          </p:nvSpPr>
          <p:spPr>
            <a:xfrm>
              <a:off x="4619039" y="2256729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AFD2820F-4D02-4C85-8FE2-E53E5C5C83D8}"/>
                </a:ext>
              </a:extLst>
            </p:cNvPr>
            <p:cNvSpPr/>
            <p:nvPr/>
          </p:nvSpPr>
          <p:spPr>
            <a:xfrm>
              <a:off x="4279330" y="3422248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E71C7001-96A9-4A0B-930D-CE532C08A62B}"/>
                </a:ext>
              </a:extLst>
            </p:cNvPr>
            <p:cNvSpPr/>
            <p:nvPr/>
          </p:nvSpPr>
          <p:spPr>
            <a:xfrm>
              <a:off x="7069338" y="3483977"/>
              <a:ext cx="43080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4" descr="profmet">
              <a:extLst>
                <a:ext uri="{FF2B5EF4-FFF2-40B4-BE49-F238E27FC236}">
                  <a16:creationId xmlns:a16="http://schemas.microsoft.com/office/drawing/2014/main" id="{E872E67C-FDC6-43C0-BEB3-A872978B2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8" t="58010" r="5925" b="32931"/>
            <a:stretch/>
          </p:blipFill>
          <p:spPr>
            <a:xfrm>
              <a:off x="4279330" y="3402711"/>
              <a:ext cx="408933" cy="201488"/>
            </a:xfrm>
            <a:prstGeom prst="rect">
              <a:avLst/>
            </a:prstGeom>
          </p:spPr>
        </p:pic>
        <p:pic>
          <p:nvPicPr>
            <p:cNvPr id="38" name="Picture 4" descr="profmet">
              <a:extLst>
                <a:ext uri="{FF2B5EF4-FFF2-40B4-BE49-F238E27FC236}">
                  <a16:creationId xmlns:a16="http://schemas.microsoft.com/office/drawing/2014/main" id="{617EC2B8-4380-424E-800B-A43F0B48A7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5" t="59234" r="7014" b="31053"/>
            <a:stretch/>
          </p:blipFill>
          <p:spPr>
            <a:xfrm>
              <a:off x="5462123" y="2088000"/>
              <a:ext cx="140609" cy="216024"/>
            </a:xfrm>
            <a:prstGeom prst="rect">
              <a:avLst/>
            </a:prstGeom>
          </p:spPr>
        </p:pic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2A842CBC-6CD7-496F-9BD6-8F5DB89750E9}"/>
                </a:ext>
              </a:extLst>
            </p:cNvPr>
            <p:cNvGrpSpPr/>
            <p:nvPr/>
          </p:nvGrpSpPr>
          <p:grpSpPr>
            <a:xfrm>
              <a:off x="3935711" y="2111081"/>
              <a:ext cx="3826932" cy="1663546"/>
              <a:chOff x="3935711" y="2111081"/>
              <a:chExt cx="3826932" cy="1663546"/>
            </a:xfrm>
          </p:grpSpPr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0C7F5891-1598-428A-B991-A340F8643B17}"/>
                  </a:ext>
                </a:extLst>
              </p:cNvPr>
              <p:cNvGrpSpPr/>
              <p:nvPr/>
            </p:nvGrpSpPr>
            <p:grpSpPr>
              <a:xfrm>
                <a:off x="3935711" y="2112507"/>
                <a:ext cx="1559631" cy="1662120"/>
                <a:chOff x="6466588" y="1441925"/>
                <a:chExt cx="1559631" cy="1662120"/>
              </a:xfrm>
            </p:grpSpPr>
            <p:pic>
              <p:nvPicPr>
                <p:cNvPr id="44" name="Picture 4" descr="profmet">
                  <a:extLst>
                    <a:ext uri="{FF2B5EF4-FFF2-40B4-BE49-F238E27FC236}">
                      <a16:creationId xmlns:a16="http://schemas.microsoft.com/office/drawing/2014/main" id="{8EBBA878-55CE-4D79-954D-B551696E13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887" r="-56" b="25331"/>
                <a:stretch/>
              </p:blipFill>
              <p:spPr>
                <a:xfrm>
                  <a:off x="6466588" y="1441925"/>
                  <a:ext cx="1559631" cy="1660694"/>
                </a:xfrm>
                <a:prstGeom prst="rect">
                  <a:avLst/>
                </a:prstGeom>
              </p:spPr>
            </p:pic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57E5EDCE-8639-4C4A-9867-DF2112AD2C2D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46" name="Picture 4" descr="profmet">
                  <a:extLst>
                    <a:ext uri="{FF2B5EF4-FFF2-40B4-BE49-F238E27FC236}">
                      <a16:creationId xmlns:a16="http://schemas.microsoft.com/office/drawing/2014/main" id="{CA1ADF21-A749-46A1-8501-F2EFCF5C8A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F94E1BFA-907D-489B-9093-824393C8B0E6}"/>
                  </a:ext>
                </a:extLst>
              </p:cNvPr>
              <p:cNvGrpSpPr/>
              <p:nvPr/>
            </p:nvGrpSpPr>
            <p:grpSpPr>
              <a:xfrm>
                <a:off x="5308052" y="2111081"/>
                <a:ext cx="1324645" cy="1662120"/>
                <a:chOff x="6699308" y="1441925"/>
                <a:chExt cx="1324645" cy="1662120"/>
              </a:xfrm>
            </p:grpSpPr>
            <p:pic>
              <p:nvPicPr>
                <p:cNvPr id="49" name="Picture 4" descr="profmet">
                  <a:extLst>
                    <a:ext uri="{FF2B5EF4-FFF2-40B4-BE49-F238E27FC236}">
                      <a16:creationId xmlns:a16="http://schemas.microsoft.com/office/drawing/2014/main" id="{C7D4BEDF-9957-481F-8B2E-B13C333155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443" b="25331"/>
                <a:stretch/>
              </p:blipFill>
              <p:spPr>
                <a:xfrm>
                  <a:off x="6979650" y="1441925"/>
                  <a:ext cx="1044303" cy="1660694"/>
                </a:xfrm>
                <a:prstGeom prst="rect">
                  <a:avLst/>
                </a:prstGeom>
              </p:spPr>
            </p:pic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5AE7D7D8-0B28-406C-9EEF-B35B630DFE34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1" name="Picture 4" descr="profmet">
                  <a:extLst>
                    <a:ext uri="{FF2B5EF4-FFF2-40B4-BE49-F238E27FC236}">
                      <a16:creationId xmlns:a16="http://schemas.microsoft.com/office/drawing/2014/main" id="{EB16CB1C-6B0E-4EE2-9D15-74CB1BAA09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989903B2-BB12-46C3-A99B-64F904F6454E}"/>
                  </a:ext>
                </a:extLst>
              </p:cNvPr>
              <p:cNvGrpSpPr/>
              <p:nvPr/>
            </p:nvGrpSpPr>
            <p:grpSpPr>
              <a:xfrm>
                <a:off x="6437998" y="2111081"/>
                <a:ext cx="1324645" cy="1662120"/>
                <a:chOff x="6699308" y="1441925"/>
                <a:chExt cx="1324645" cy="1662120"/>
              </a:xfrm>
            </p:grpSpPr>
            <p:pic>
              <p:nvPicPr>
                <p:cNvPr id="57" name="Picture 4" descr="profmet">
                  <a:extLst>
                    <a:ext uri="{FF2B5EF4-FFF2-40B4-BE49-F238E27FC236}">
                      <a16:creationId xmlns:a16="http://schemas.microsoft.com/office/drawing/2014/main" id="{4B42162C-699B-4E26-B086-D0D13A7E22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443" b="25331"/>
                <a:stretch/>
              </p:blipFill>
              <p:spPr>
                <a:xfrm>
                  <a:off x="6979650" y="1441925"/>
                  <a:ext cx="1044303" cy="1660694"/>
                </a:xfrm>
                <a:prstGeom prst="rect">
                  <a:avLst/>
                </a:prstGeom>
              </p:spPr>
            </p:pic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74779ABB-5C28-40A4-833E-8D05D4C55468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9" name="Picture 4" descr="profmet">
                  <a:extLst>
                    <a:ext uri="{FF2B5EF4-FFF2-40B4-BE49-F238E27FC236}">
                      <a16:creationId xmlns:a16="http://schemas.microsoft.com/office/drawing/2014/main" id="{D01EFBC2-9342-4D32-A0D1-6E1F9C62E9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60" name="Picture 4" descr="profmet">
              <a:extLst>
                <a:ext uri="{FF2B5EF4-FFF2-40B4-BE49-F238E27FC236}">
                  <a16:creationId xmlns:a16="http://schemas.microsoft.com/office/drawing/2014/main" id="{F4F92F2B-EEC1-4368-B249-FA18280E10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8" t="25710" r="56417" b="21989"/>
            <a:stretch/>
          </p:blipFill>
          <p:spPr>
            <a:xfrm>
              <a:off x="5182923" y="2684320"/>
              <a:ext cx="272862" cy="1163214"/>
            </a:xfrm>
            <a:prstGeom prst="rect">
              <a:avLst/>
            </a:prstGeom>
          </p:spPr>
        </p:pic>
        <p:pic>
          <p:nvPicPr>
            <p:cNvPr id="61" name="Picture 4" descr="profmet">
              <a:extLst>
                <a:ext uri="{FF2B5EF4-FFF2-40B4-BE49-F238E27FC236}">
                  <a16:creationId xmlns:a16="http://schemas.microsoft.com/office/drawing/2014/main" id="{3EEEB120-1581-4DE2-BDF0-D6E19C170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24856" r="56966" b="22264"/>
            <a:stretch/>
          </p:blipFill>
          <p:spPr>
            <a:xfrm flipH="1">
              <a:off x="5068095" y="2661158"/>
              <a:ext cx="135960" cy="1176099"/>
            </a:xfrm>
            <a:prstGeom prst="rect">
              <a:avLst/>
            </a:prstGeom>
          </p:spPr>
        </p:pic>
        <p:pic>
          <p:nvPicPr>
            <p:cNvPr id="62" name="Picture 4" descr="profmet">
              <a:extLst>
                <a:ext uri="{FF2B5EF4-FFF2-40B4-BE49-F238E27FC236}">
                  <a16:creationId xmlns:a16="http://schemas.microsoft.com/office/drawing/2014/main" id="{75FC862F-BFF9-4DAE-8EBA-CCF01CF6E1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5" t="59234" r="7014" b="31053"/>
            <a:stretch/>
          </p:blipFill>
          <p:spPr>
            <a:xfrm>
              <a:off x="6602683" y="2088000"/>
              <a:ext cx="140609" cy="216024"/>
            </a:xfrm>
            <a:prstGeom prst="rect">
              <a:avLst/>
            </a:prstGeom>
          </p:spPr>
        </p:pic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E1551A7-169C-4B31-9A7F-DF64ADD27153}"/>
                </a:ext>
              </a:extLst>
            </p:cNvPr>
            <p:cNvCxnSpPr>
              <a:cxnSpLocks/>
            </p:cNvCxnSpPr>
            <p:nvPr/>
          </p:nvCxnSpPr>
          <p:spPr>
            <a:xfrm>
              <a:off x="4497598" y="3837257"/>
              <a:ext cx="570497" cy="0"/>
            </a:xfrm>
            <a:prstGeom prst="line">
              <a:avLst/>
            </a:prstGeom>
            <a:ln w="19050">
              <a:solidFill>
                <a:srgbClr val="221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303AB3E1-37B7-45A0-B977-FAB5F6F45106}"/>
                </a:ext>
              </a:extLst>
            </p:cNvPr>
            <p:cNvCxnSpPr>
              <a:cxnSpLocks/>
            </p:cNvCxnSpPr>
            <p:nvPr/>
          </p:nvCxnSpPr>
          <p:spPr>
            <a:xfrm>
              <a:off x="5423692" y="3837257"/>
              <a:ext cx="2316408" cy="0"/>
            </a:xfrm>
            <a:prstGeom prst="line">
              <a:avLst/>
            </a:prstGeom>
            <a:ln w="19050">
              <a:solidFill>
                <a:srgbClr val="221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" descr="profmet">
              <a:extLst>
                <a:ext uri="{FF2B5EF4-FFF2-40B4-BE49-F238E27FC236}">
                  <a16:creationId xmlns:a16="http://schemas.microsoft.com/office/drawing/2014/main" id="{690A6431-58C0-47A5-9E6D-76D259B64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8" t="59234" r="-8515" b="31053"/>
            <a:stretch/>
          </p:blipFill>
          <p:spPr>
            <a:xfrm>
              <a:off x="5184000" y="1756690"/>
              <a:ext cx="427342" cy="216024"/>
            </a:xfrm>
            <a:prstGeom prst="rect">
              <a:avLst/>
            </a:prstGeom>
          </p:spPr>
        </p:pic>
        <p:pic>
          <p:nvPicPr>
            <p:cNvPr id="78" name="Picture 4" descr="profmet">
              <a:extLst>
                <a:ext uri="{FF2B5EF4-FFF2-40B4-BE49-F238E27FC236}">
                  <a16:creationId xmlns:a16="http://schemas.microsoft.com/office/drawing/2014/main" id="{FBD42D73-AC87-4ECA-883B-338BBA316F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62" t="59234" r="-9127" b="31053"/>
            <a:stretch/>
          </p:blipFill>
          <p:spPr>
            <a:xfrm>
              <a:off x="6338941" y="2080956"/>
              <a:ext cx="427342" cy="216024"/>
            </a:xfrm>
            <a:prstGeom prst="rect">
              <a:avLst/>
            </a:prstGeom>
          </p:spPr>
        </p:pic>
        <p:pic>
          <p:nvPicPr>
            <p:cNvPr id="79" name="Picture 4" descr="profmet">
              <a:extLst>
                <a:ext uri="{FF2B5EF4-FFF2-40B4-BE49-F238E27FC236}">
                  <a16:creationId xmlns:a16="http://schemas.microsoft.com/office/drawing/2014/main" id="{73FF3A6A-EC9D-4907-8B62-DBA01BAC0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8" t="59234" r="-8515" b="31053"/>
            <a:stretch/>
          </p:blipFill>
          <p:spPr>
            <a:xfrm>
              <a:off x="5182715" y="2080788"/>
              <a:ext cx="427342" cy="216024"/>
            </a:xfrm>
            <a:prstGeom prst="rect">
              <a:avLst/>
            </a:prstGeom>
          </p:spPr>
        </p:pic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5D80BA94-0E71-4E6F-ADD6-F15D772CE712}"/>
                </a:ext>
              </a:extLst>
            </p:cNvPr>
            <p:cNvSpPr/>
            <p:nvPr/>
          </p:nvSpPr>
          <p:spPr>
            <a:xfrm>
              <a:off x="3969162" y="1531139"/>
              <a:ext cx="3802054" cy="232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85" name="Tekstvak 84">
            <a:extLst>
              <a:ext uri="{FF2B5EF4-FFF2-40B4-BE49-F238E27FC236}">
                <a16:creationId xmlns:a16="http://schemas.microsoft.com/office/drawing/2014/main" id="{58184699-848C-417D-AF46-A72B6009794C}"/>
              </a:ext>
            </a:extLst>
          </p:cNvPr>
          <p:cNvSpPr txBox="1"/>
          <p:nvPr/>
        </p:nvSpPr>
        <p:spPr>
          <a:xfrm>
            <a:off x="3952579" y="982403"/>
            <a:ext cx="41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Welke piek hoort bij welke stof?</a:t>
            </a:r>
          </a:p>
        </p:txBody>
      </p:sp>
      <p:pic>
        <p:nvPicPr>
          <p:cNvPr id="87" name="Picture 4" descr="profmet">
            <a:extLst>
              <a:ext uri="{FF2B5EF4-FFF2-40B4-BE49-F238E27FC236}">
                <a16:creationId xmlns:a16="http://schemas.microsoft.com/office/drawing/2014/main" id="{3AA89622-E674-45E4-AC24-A56928ED2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t="19043" r="56391" b="74482"/>
          <a:stretch/>
        </p:blipFill>
        <p:spPr>
          <a:xfrm>
            <a:off x="5036075" y="2531545"/>
            <a:ext cx="432048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13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F5EF01-89A8-4ABA-A289-0B8FE9832BCF}"/>
              </a:ext>
            </a:extLst>
          </p:cNvPr>
          <p:cNvGrpSpPr/>
          <p:nvPr/>
        </p:nvGrpSpPr>
        <p:grpSpPr>
          <a:xfrm>
            <a:off x="3060000" y="1660369"/>
            <a:ext cx="4753249" cy="2836150"/>
            <a:chOff x="3058802" y="1660369"/>
            <a:chExt cx="4753249" cy="2836150"/>
          </a:xfrm>
        </p:grpSpPr>
        <p:pic>
          <p:nvPicPr>
            <p:cNvPr id="5" name="Picture 4" descr="profmet">
              <a:extLst>
                <a:ext uri="{FF2B5EF4-FFF2-40B4-BE49-F238E27FC236}">
                  <a16:creationId xmlns:a16="http://schemas.microsoft.com/office/drawing/2014/main" id="{65B4C73A-82BC-445E-A149-F46B6A4D5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FF9745E-40AB-43D9-B93C-515ECABCA211}"/>
                </a:ext>
              </a:extLst>
            </p:cNvPr>
            <p:cNvSpPr/>
            <p:nvPr/>
          </p:nvSpPr>
          <p:spPr>
            <a:xfrm>
              <a:off x="4011100" y="1660369"/>
              <a:ext cx="3727802" cy="2134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BCCD826-652C-4FDC-BAFB-2838DF747295}"/>
                </a:ext>
              </a:extLst>
            </p:cNvPr>
            <p:cNvSpPr/>
            <p:nvPr/>
          </p:nvSpPr>
          <p:spPr>
            <a:xfrm>
              <a:off x="5436096" y="1773238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E11CECF-090C-4548-A9C8-517CA38BF118}"/>
                </a:ext>
              </a:extLst>
            </p:cNvPr>
            <p:cNvSpPr txBox="1"/>
            <p:nvPr/>
          </p:nvSpPr>
          <p:spPr>
            <a:xfrm>
              <a:off x="7319608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43A156F-0547-4E28-8EA0-E6F3620F21E4}"/>
                </a:ext>
              </a:extLst>
            </p:cNvPr>
            <p:cNvSpPr txBox="1"/>
            <p:nvPr/>
          </p:nvSpPr>
          <p:spPr>
            <a:xfrm>
              <a:off x="3058802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C244810-9861-489B-9636-997365CE0C3A}"/>
                </a:ext>
              </a:extLst>
            </p:cNvPr>
            <p:cNvSpPr/>
            <p:nvPr/>
          </p:nvSpPr>
          <p:spPr>
            <a:xfrm>
              <a:off x="4054327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62C9224-CFE3-428D-8A08-B30EAA1F7F9B}"/>
                </a:ext>
              </a:extLst>
            </p:cNvPr>
            <p:cNvSpPr/>
            <p:nvPr/>
          </p:nvSpPr>
          <p:spPr>
            <a:xfrm>
              <a:off x="4059336" y="4352925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27A09B-E0FF-498D-814E-8711E655092C}"/>
                </a:ext>
              </a:extLst>
            </p:cNvPr>
            <p:cNvSpPr/>
            <p:nvPr/>
          </p:nvSpPr>
          <p:spPr>
            <a:xfrm>
              <a:off x="6444208" y="1987883"/>
              <a:ext cx="550564" cy="1479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4" descr="profmet">
              <a:extLst>
                <a:ext uri="{FF2B5EF4-FFF2-40B4-BE49-F238E27FC236}">
                  <a16:creationId xmlns:a16="http://schemas.microsoft.com/office/drawing/2014/main" id="{FF0C5CDE-E80A-450B-8C4B-0BB277BED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50" t="4008" r="5176" b="24055"/>
            <a:stretch/>
          </p:blipFill>
          <p:spPr>
            <a:xfrm>
              <a:off x="6436800" y="1861200"/>
              <a:ext cx="550564" cy="1599917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526ECD-A0E7-4B3A-B9F2-C97D3B2DD475}"/>
                </a:ext>
              </a:extLst>
            </p:cNvPr>
            <p:cNvSpPr/>
            <p:nvPr/>
          </p:nvSpPr>
          <p:spPr>
            <a:xfrm>
              <a:off x="4640400" y="3791580"/>
              <a:ext cx="6666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2E1620C-F431-4982-A8EB-637881B052B7}"/>
                </a:ext>
              </a:extLst>
            </p:cNvPr>
            <p:cNvSpPr/>
            <p:nvPr/>
          </p:nvSpPr>
          <p:spPr>
            <a:xfrm>
              <a:off x="4496400" y="3794400"/>
              <a:ext cx="68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9AEE3-8770-4D77-8507-EE52BD3B911E}"/>
                </a:ext>
              </a:extLst>
            </p:cNvPr>
            <p:cNvSpPr/>
            <p:nvPr/>
          </p:nvSpPr>
          <p:spPr>
            <a:xfrm>
              <a:off x="4723200" y="3791581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2" name="Rechthoek 21">
            <a:extLst>
              <a:ext uri="{FF2B5EF4-FFF2-40B4-BE49-F238E27FC236}">
                <a16:creationId xmlns:a16="http://schemas.microsoft.com/office/drawing/2014/main" id="{BC0844F7-65B6-40F0-AA93-3B6F3F743AE2}"/>
              </a:ext>
            </a:extLst>
          </p:cNvPr>
          <p:cNvSpPr/>
          <p:nvPr/>
        </p:nvSpPr>
        <p:spPr>
          <a:xfrm>
            <a:off x="4060534" y="4352925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D968D264-C926-42C0-B85E-E150A7285C8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48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Methylpropaan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4FDF2924-3CD1-4BFE-A5BF-04C43F5BA295}"/>
              </a:ext>
            </a:extLst>
          </p:cNvPr>
          <p:cNvSpPr txBox="1"/>
          <p:nvPr/>
        </p:nvSpPr>
        <p:spPr>
          <a:xfrm>
            <a:off x="1404000" y="4796048"/>
            <a:ext cx="7668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van de twee C</a:t>
            </a:r>
            <a:r>
              <a:rPr lang="nl-NL" baseline="-25000" dirty="0"/>
              <a:t>4</a:t>
            </a:r>
            <a:r>
              <a:rPr lang="nl-NL" dirty="0"/>
              <a:t>H</a:t>
            </a:r>
            <a:r>
              <a:rPr lang="nl-NL" baseline="-25000" dirty="0"/>
              <a:t>10</a:t>
            </a:r>
            <a:r>
              <a:rPr lang="nl-NL" dirty="0"/>
              <a:t>-pieken is methylpropaan en welke butaan?</a:t>
            </a:r>
          </a:p>
          <a:p>
            <a:endParaRPr lang="nl-NL" dirty="0"/>
          </a:p>
          <a:p>
            <a:r>
              <a:rPr lang="nl-NL" dirty="0"/>
              <a:t>Methode 2: Maak een chromatogram van zuiver methylpropaan.</a:t>
            </a:r>
          </a:p>
          <a:p>
            <a:r>
              <a:rPr lang="nl-NL" dirty="0"/>
              <a:t>	    </a:t>
            </a:r>
            <a:r>
              <a:rPr lang="nl-NL" dirty="0">
                <a:solidFill>
                  <a:srgbClr val="FF0000"/>
                </a:solidFill>
              </a:rPr>
              <a:t>Alle omstandigheden moeten hetzelfde zijn als bij aanstekergas. 	  	    Alleen dan kun je de retentietijden vergelijken.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CD3C9DC-606C-4CA6-84BF-DF3536CA1FC1}"/>
              </a:ext>
            </a:extLst>
          </p:cNvPr>
          <p:cNvGrpSpPr/>
          <p:nvPr/>
        </p:nvGrpSpPr>
        <p:grpSpPr>
          <a:xfrm>
            <a:off x="3060000" y="1531139"/>
            <a:ext cx="4753249" cy="2835518"/>
            <a:chOff x="3060000" y="1531139"/>
            <a:chExt cx="4753249" cy="2835518"/>
          </a:xfrm>
        </p:grpSpPr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CA57C6E1-B323-469B-95D3-61128A0EAB6E}"/>
                </a:ext>
              </a:extLst>
            </p:cNvPr>
            <p:cNvGrpSpPr/>
            <p:nvPr/>
          </p:nvGrpSpPr>
          <p:grpSpPr>
            <a:xfrm>
              <a:off x="3935210" y="1713843"/>
              <a:ext cx="1559631" cy="434731"/>
              <a:chOff x="6502191" y="2375175"/>
              <a:chExt cx="1559631" cy="434731"/>
            </a:xfrm>
          </p:grpSpPr>
          <p:pic>
            <p:nvPicPr>
              <p:cNvPr id="75" name="Picture 4" descr="profmet">
                <a:extLst>
                  <a:ext uri="{FF2B5EF4-FFF2-40B4-BE49-F238E27FC236}">
                    <a16:creationId xmlns:a16="http://schemas.microsoft.com/office/drawing/2014/main" id="{1FF04F35-E7DD-4C69-A1B9-E50E40ADFC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87" t="41998" r="-56" b="39254"/>
              <a:stretch/>
            </p:blipFill>
            <p:spPr>
              <a:xfrm>
                <a:off x="6502191" y="2375217"/>
                <a:ext cx="1559631" cy="416973"/>
              </a:xfrm>
              <a:prstGeom prst="rect">
                <a:avLst/>
              </a:prstGeom>
            </p:spPr>
          </p:pic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432B1E0F-0087-4563-9B5E-E698BF069867}"/>
                  </a:ext>
                </a:extLst>
              </p:cNvPr>
              <p:cNvSpPr/>
              <p:nvPr/>
            </p:nvSpPr>
            <p:spPr>
              <a:xfrm>
                <a:off x="6710881" y="2375175"/>
                <a:ext cx="550564" cy="4347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7" name="Picture 4" descr="profmet">
                <a:extLst>
                  <a:ext uri="{FF2B5EF4-FFF2-40B4-BE49-F238E27FC236}">
                    <a16:creationId xmlns:a16="http://schemas.microsoft.com/office/drawing/2014/main" id="{914AB947-DC37-40F2-8B8A-D25731467A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750" t="42018" r="4514" b="38503"/>
              <a:stretch/>
            </p:blipFill>
            <p:spPr>
              <a:xfrm>
                <a:off x="6710882" y="2375216"/>
                <a:ext cx="602158" cy="433223"/>
              </a:xfrm>
              <a:prstGeom prst="rect">
                <a:avLst/>
              </a:prstGeom>
            </p:spPr>
          </p:pic>
        </p:grp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0F699F40-8155-4ABC-BC08-2A3F2D4C1460}"/>
                </a:ext>
              </a:extLst>
            </p:cNvPr>
            <p:cNvGrpSpPr/>
            <p:nvPr/>
          </p:nvGrpSpPr>
          <p:grpSpPr>
            <a:xfrm>
              <a:off x="6376813" y="1640551"/>
              <a:ext cx="1385830" cy="551849"/>
              <a:chOff x="6710881" y="2307196"/>
              <a:chExt cx="1385830" cy="551849"/>
            </a:xfrm>
          </p:grpSpPr>
          <p:pic>
            <p:nvPicPr>
              <p:cNvPr id="69" name="Picture 4" descr="profmet">
                <a:extLst>
                  <a:ext uri="{FF2B5EF4-FFF2-40B4-BE49-F238E27FC236}">
                    <a16:creationId xmlns:a16="http://schemas.microsoft.com/office/drawing/2014/main" id="{B04A2CF9-5EBB-4E7A-B690-1CF4952297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43" t="40116" b="37774"/>
              <a:stretch/>
            </p:blipFill>
            <p:spPr>
              <a:xfrm>
                <a:off x="7052408" y="2333845"/>
                <a:ext cx="1044303" cy="491756"/>
              </a:xfrm>
              <a:prstGeom prst="rect">
                <a:avLst/>
              </a:prstGeom>
            </p:spPr>
          </p:pic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BF5442CC-F1FE-422B-B47F-30E28CEC07C4}"/>
                  </a:ext>
                </a:extLst>
              </p:cNvPr>
              <p:cNvSpPr/>
              <p:nvPr/>
            </p:nvSpPr>
            <p:spPr>
              <a:xfrm>
                <a:off x="6710881" y="2307196"/>
                <a:ext cx="550564" cy="533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1" name="Picture 4" descr="profmet">
                <a:extLst>
                  <a:ext uri="{FF2B5EF4-FFF2-40B4-BE49-F238E27FC236}">
                    <a16:creationId xmlns:a16="http://schemas.microsoft.com/office/drawing/2014/main" id="{2A679045-E9FF-49F2-828E-9D223DC866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50" t="39922" r="4514" b="36102"/>
              <a:stretch/>
            </p:blipFill>
            <p:spPr>
              <a:xfrm>
                <a:off x="6772066" y="2325813"/>
                <a:ext cx="577627" cy="533232"/>
              </a:xfrm>
              <a:prstGeom prst="rect">
                <a:avLst/>
              </a:prstGeom>
            </p:spPr>
          </p:pic>
        </p:grp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B16A5B0B-66C6-4580-B595-CFC6C2290462}"/>
                </a:ext>
              </a:extLst>
            </p:cNvPr>
            <p:cNvGrpSpPr/>
            <p:nvPr/>
          </p:nvGrpSpPr>
          <p:grpSpPr>
            <a:xfrm>
              <a:off x="5219298" y="1667200"/>
              <a:ext cx="1421001" cy="576365"/>
              <a:chOff x="6710881" y="2332175"/>
              <a:chExt cx="1421001" cy="576365"/>
            </a:xfrm>
          </p:grpSpPr>
          <p:pic>
            <p:nvPicPr>
              <p:cNvPr id="72" name="Picture 4" descr="profmet">
                <a:extLst>
                  <a:ext uri="{FF2B5EF4-FFF2-40B4-BE49-F238E27FC236}">
                    <a16:creationId xmlns:a16="http://schemas.microsoft.com/office/drawing/2014/main" id="{2CA3F822-3286-4DAF-9CA2-3077C5C636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43" t="43287" b="37902"/>
              <a:stretch/>
            </p:blipFill>
            <p:spPr>
              <a:xfrm>
                <a:off x="7087579" y="2404357"/>
                <a:ext cx="1044303" cy="418364"/>
              </a:xfrm>
              <a:prstGeom prst="rect">
                <a:avLst/>
              </a:prstGeom>
            </p:spPr>
          </p:pic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A3EFD4B7-6506-44B5-A5CC-CCA842825538}"/>
                  </a:ext>
                </a:extLst>
              </p:cNvPr>
              <p:cNvSpPr/>
              <p:nvPr/>
            </p:nvSpPr>
            <p:spPr>
              <a:xfrm>
                <a:off x="6710881" y="2372030"/>
                <a:ext cx="550564" cy="4740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4" name="Picture 4" descr="profmet">
                <a:extLst>
                  <a:ext uri="{FF2B5EF4-FFF2-40B4-BE49-F238E27FC236}">
                    <a16:creationId xmlns:a16="http://schemas.microsoft.com/office/drawing/2014/main" id="{6B0E5E69-7D65-407B-87EE-CB18568DB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90" t="40010" r="5775" b="33562"/>
              <a:stretch/>
            </p:blipFill>
            <p:spPr>
              <a:xfrm>
                <a:off x="6751543" y="2332175"/>
                <a:ext cx="577628" cy="576365"/>
              </a:xfrm>
              <a:prstGeom prst="rect">
                <a:avLst/>
              </a:prstGeom>
            </p:spPr>
          </p:pic>
        </p:grp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1EBC6CF-6F85-4F72-B49C-A2C0D3B1C685}"/>
                </a:ext>
              </a:extLst>
            </p:cNvPr>
            <p:cNvSpPr/>
            <p:nvPr/>
          </p:nvSpPr>
          <p:spPr>
            <a:xfrm>
              <a:off x="4012298" y="2227787"/>
              <a:ext cx="3727802" cy="1567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C2060AF1-3963-4473-B487-AEBC10CEE175}"/>
                </a:ext>
              </a:extLst>
            </p:cNvPr>
            <p:cNvSpPr txBox="1"/>
            <p:nvPr/>
          </p:nvSpPr>
          <p:spPr>
            <a:xfrm>
              <a:off x="7320806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A7FA4259-BB70-4536-92A2-EEBD90A33877}"/>
                </a:ext>
              </a:extLst>
            </p:cNvPr>
            <p:cNvSpPr txBox="1"/>
            <p:nvPr/>
          </p:nvSpPr>
          <p:spPr>
            <a:xfrm>
              <a:off x="3060000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AB19426-41E8-4CE8-AD11-35B36F915957}"/>
                </a:ext>
              </a:extLst>
            </p:cNvPr>
            <p:cNvSpPr/>
            <p:nvPr/>
          </p:nvSpPr>
          <p:spPr>
            <a:xfrm>
              <a:off x="6535812" y="2108714"/>
              <a:ext cx="550564" cy="1473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21BC9F33-C59E-4EAA-9657-83BB54B0C1D3}"/>
                </a:ext>
              </a:extLst>
            </p:cNvPr>
            <p:cNvSpPr/>
            <p:nvPr/>
          </p:nvSpPr>
          <p:spPr>
            <a:xfrm>
              <a:off x="5105794" y="2216878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5B12E42-A118-4A20-B643-06DB36E05C4B}"/>
                </a:ext>
              </a:extLst>
            </p:cNvPr>
            <p:cNvSpPr/>
            <p:nvPr/>
          </p:nvSpPr>
          <p:spPr>
            <a:xfrm>
              <a:off x="4619039" y="2256729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AFD2820F-4D02-4C85-8FE2-E53E5C5C83D8}"/>
                </a:ext>
              </a:extLst>
            </p:cNvPr>
            <p:cNvSpPr/>
            <p:nvPr/>
          </p:nvSpPr>
          <p:spPr>
            <a:xfrm>
              <a:off x="4279330" y="3422248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E71C7001-96A9-4A0B-930D-CE532C08A62B}"/>
                </a:ext>
              </a:extLst>
            </p:cNvPr>
            <p:cNvSpPr/>
            <p:nvPr/>
          </p:nvSpPr>
          <p:spPr>
            <a:xfrm>
              <a:off x="7069338" y="3483977"/>
              <a:ext cx="43080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4" descr="profmet">
              <a:extLst>
                <a:ext uri="{FF2B5EF4-FFF2-40B4-BE49-F238E27FC236}">
                  <a16:creationId xmlns:a16="http://schemas.microsoft.com/office/drawing/2014/main" id="{E872E67C-FDC6-43C0-BEB3-A872978B2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8" t="58010" r="5925" b="32931"/>
            <a:stretch/>
          </p:blipFill>
          <p:spPr>
            <a:xfrm>
              <a:off x="4279330" y="3402711"/>
              <a:ext cx="408933" cy="201488"/>
            </a:xfrm>
            <a:prstGeom prst="rect">
              <a:avLst/>
            </a:prstGeom>
          </p:spPr>
        </p:pic>
        <p:pic>
          <p:nvPicPr>
            <p:cNvPr id="38" name="Picture 4" descr="profmet">
              <a:extLst>
                <a:ext uri="{FF2B5EF4-FFF2-40B4-BE49-F238E27FC236}">
                  <a16:creationId xmlns:a16="http://schemas.microsoft.com/office/drawing/2014/main" id="{617EC2B8-4380-424E-800B-A43F0B48A7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5" t="59234" r="7014" b="31053"/>
            <a:stretch/>
          </p:blipFill>
          <p:spPr>
            <a:xfrm>
              <a:off x="5462123" y="2088000"/>
              <a:ext cx="140609" cy="216024"/>
            </a:xfrm>
            <a:prstGeom prst="rect">
              <a:avLst/>
            </a:prstGeom>
          </p:spPr>
        </p:pic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2A842CBC-6CD7-496F-9BD6-8F5DB89750E9}"/>
                </a:ext>
              </a:extLst>
            </p:cNvPr>
            <p:cNvGrpSpPr/>
            <p:nvPr/>
          </p:nvGrpSpPr>
          <p:grpSpPr>
            <a:xfrm>
              <a:off x="3935711" y="2111081"/>
              <a:ext cx="3826932" cy="1663546"/>
              <a:chOff x="3935711" y="2111081"/>
              <a:chExt cx="3826932" cy="1663546"/>
            </a:xfrm>
          </p:grpSpPr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0C7F5891-1598-428A-B991-A340F8643B17}"/>
                  </a:ext>
                </a:extLst>
              </p:cNvPr>
              <p:cNvGrpSpPr/>
              <p:nvPr/>
            </p:nvGrpSpPr>
            <p:grpSpPr>
              <a:xfrm>
                <a:off x="3935711" y="2112507"/>
                <a:ext cx="1559631" cy="1662120"/>
                <a:chOff x="6466588" y="1441925"/>
                <a:chExt cx="1559631" cy="1662120"/>
              </a:xfrm>
            </p:grpSpPr>
            <p:pic>
              <p:nvPicPr>
                <p:cNvPr id="44" name="Picture 4" descr="profmet">
                  <a:extLst>
                    <a:ext uri="{FF2B5EF4-FFF2-40B4-BE49-F238E27FC236}">
                      <a16:creationId xmlns:a16="http://schemas.microsoft.com/office/drawing/2014/main" id="{8EBBA878-55CE-4D79-954D-B551696E13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887" r="-56" b="25331"/>
                <a:stretch/>
              </p:blipFill>
              <p:spPr>
                <a:xfrm>
                  <a:off x="6466588" y="1441925"/>
                  <a:ext cx="1559631" cy="1660694"/>
                </a:xfrm>
                <a:prstGeom prst="rect">
                  <a:avLst/>
                </a:prstGeom>
              </p:spPr>
            </p:pic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57E5EDCE-8639-4C4A-9867-DF2112AD2C2D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46" name="Picture 4" descr="profmet">
                  <a:extLst>
                    <a:ext uri="{FF2B5EF4-FFF2-40B4-BE49-F238E27FC236}">
                      <a16:creationId xmlns:a16="http://schemas.microsoft.com/office/drawing/2014/main" id="{CA1ADF21-A749-46A1-8501-F2EFCF5C8A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F94E1BFA-907D-489B-9093-824393C8B0E6}"/>
                  </a:ext>
                </a:extLst>
              </p:cNvPr>
              <p:cNvGrpSpPr/>
              <p:nvPr/>
            </p:nvGrpSpPr>
            <p:grpSpPr>
              <a:xfrm>
                <a:off x="5308052" y="2111081"/>
                <a:ext cx="1324645" cy="1662120"/>
                <a:chOff x="6699308" y="1441925"/>
                <a:chExt cx="1324645" cy="1662120"/>
              </a:xfrm>
            </p:grpSpPr>
            <p:pic>
              <p:nvPicPr>
                <p:cNvPr id="49" name="Picture 4" descr="profmet">
                  <a:extLst>
                    <a:ext uri="{FF2B5EF4-FFF2-40B4-BE49-F238E27FC236}">
                      <a16:creationId xmlns:a16="http://schemas.microsoft.com/office/drawing/2014/main" id="{C7D4BEDF-9957-481F-8B2E-B13C333155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443" b="25331"/>
                <a:stretch/>
              </p:blipFill>
              <p:spPr>
                <a:xfrm>
                  <a:off x="6979650" y="1441925"/>
                  <a:ext cx="1044303" cy="1660694"/>
                </a:xfrm>
                <a:prstGeom prst="rect">
                  <a:avLst/>
                </a:prstGeom>
              </p:spPr>
            </p:pic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5AE7D7D8-0B28-406C-9EEF-B35B630DFE34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1" name="Picture 4" descr="profmet">
                  <a:extLst>
                    <a:ext uri="{FF2B5EF4-FFF2-40B4-BE49-F238E27FC236}">
                      <a16:creationId xmlns:a16="http://schemas.microsoft.com/office/drawing/2014/main" id="{EB16CB1C-6B0E-4EE2-9D15-74CB1BAA09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989903B2-BB12-46C3-A99B-64F904F6454E}"/>
                  </a:ext>
                </a:extLst>
              </p:cNvPr>
              <p:cNvGrpSpPr/>
              <p:nvPr/>
            </p:nvGrpSpPr>
            <p:grpSpPr>
              <a:xfrm>
                <a:off x="6437998" y="2111081"/>
                <a:ext cx="1324645" cy="1662120"/>
                <a:chOff x="6699308" y="1441925"/>
                <a:chExt cx="1324645" cy="1662120"/>
              </a:xfrm>
            </p:grpSpPr>
            <p:pic>
              <p:nvPicPr>
                <p:cNvPr id="57" name="Picture 4" descr="profmet">
                  <a:extLst>
                    <a:ext uri="{FF2B5EF4-FFF2-40B4-BE49-F238E27FC236}">
                      <a16:creationId xmlns:a16="http://schemas.microsoft.com/office/drawing/2014/main" id="{4B42162C-699B-4E26-B086-D0D13A7E22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443" b="25331"/>
                <a:stretch/>
              </p:blipFill>
              <p:spPr>
                <a:xfrm>
                  <a:off x="6979650" y="1441925"/>
                  <a:ext cx="1044303" cy="1660694"/>
                </a:xfrm>
                <a:prstGeom prst="rect">
                  <a:avLst/>
                </a:prstGeom>
              </p:spPr>
            </p:pic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74779ABB-5C28-40A4-833E-8D05D4C55468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9" name="Picture 4" descr="profmet">
                  <a:extLst>
                    <a:ext uri="{FF2B5EF4-FFF2-40B4-BE49-F238E27FC236}">
                      <a16:creationId xmlns:a16="http://schemas.microsoft.com/office/drawing/2014/main" id="{D01EFBC2-9342-4D32-A0D1-6E1F9C62E9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60" name="Picture 4" descr="profmet">
              <a:extLst>
                <a:ext uri="{FF2B5EF4-FFF2-40B4-BE49-F238E27FC236}">
                  <a16:creationId xmlns:a16="http://schemas.microsoft.com/office/drawing/2014/main" id="{F4F92F2B-EEC1-4368-B249-FA18280E10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8" t="25710" r="56417" b="21989"/>
            <a:stretch/>
          </p:blipFill>
          <p:spPr>
            <a:xfrm>
              <a:off x="5182923" y="2684320"/>
              <a:ext cx="272862" cy="1163214"/>
            </a:xfrm>
            <a:prstGeom prst="rect">
              <a:avLst/>
            </a:prstGeom>
          </p:spPr>
        </p:pic>
        <p:pic>
          <p:nvPicPr>
            <p:cNvPr id="61" name="Picture 4" descr="profmet">
              <a:extLst>
                <a:ext uri="{FF2B5EF4-FFF2-40B4-BE49-F238E27FC236}">
                  <a16:creationId xmlns:a16="http://schemas.microsoft.com/office/drawing/2014/main" id="{3EEEB120-1581-4DE2-BDF0-D6E19C170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24856" r="56966" b="22264"/>
            <a:stretch/>
          </p:blipFill>
          <p:spPr>
            <a:xfrm flipH="1">
              <a:off x="5068095" y="2661158"/>
              <a:ext cx="135960" cy="1176099"/>
            </a:xfrm>
            <a:prstGeom prst="rect">
              <a:avLst/>
            </a:prstGeom>
          </p:spPr>
        </p:pic>
        <p:pic>
          <p:nvPicPr>
            <p:cNvPr id="62" name="Picture 4" descr="profmet">
              <a:extLst>
                <a:ext uri="{FF2B5EF4-FFF2-40B4-BE49-F238E27FC236}">
                  <a16:creationId xmlns:a16="http://schemas.microsoft.com/office/drawing/2014/main" id="{75FC862F-BFF9-4DAE-8EBA-CCF01CF6E1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5" t="59234" r="7014" b="31053"/>
            <a:stretch/>
          </p:blipFill>
          <p:spPr>
            <a:xfrm>
              <a:off x="6602683" y="2088000"/>
              <a:ext cx="140609" cy="216024"/>
            </a:xfrm>
            <a:prstGeom prst="rect">
              <a:avLst/>
            </a:prstGeom>
          </p:spPr>
        </p:pic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E1551A7-169C-4B31-9A7F-DF64ADD27153}"/>
                </a:ext>
              </a:extLst>
            </p:cNvPr>
            <p:cNvCxnSpPr>
              <a:cxnSpLocks/>
            </p:cNvCxnSpPr>
            <p:nvPr/>
          </p:nvCxnSpPr>
          <p:spPr>
            <a:xfrm>
              <a:off x="4497598" y="3837257"/>
              <a:ext cx="570497" cy="0"/>
            </a:xfrm>
            <a:prstGeom prst="line">
              <a:avLst/>
            </a:prstGeom>
            <a:ln w="19050">
              <a:solidFill>
                <a:srgbClr val="221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303AB3E1-37B7-45A0-B977-FAB5F6F45106}"/>
                </a:ext>
              </a:extLst>
            </p:cNvPr>
            <p:cNvCxnSpPr>
              <a:cxnSpLocks/>
            </p:cNvCxnSpPr>
            <p:nvPr/>
          </p:nvCxnSpPr>
          <p:spPr>
            <a:xfrm>
              <a:off x="5423692" y="3837257"/>
              <a:ext cx="2316408" cy="0"/>
            </a:xfrm>
            <a:prstGeom prst="line">
              <a:avLst/>
            </a:prstGeom>
            <a:ln w="19050">
              <a:solidFill>
                <a:srgbClr val="221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" descr="profmet">
              <a:extLst>
                <a:ext uri="{FF2B5EF4-FFF2-40B4-BE49-F238E27FC236}">
                  <a16:creationId xmlns:a16="http://schemas.microsoft.com/office/drawing/2014/main" id="{690A6431-58C0-47A5-9E6D-76D259B64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8" t="59234" r="-8515" b="31053"/>
            <a:stretch/>
          </p:blipFill>
          <p:spPr>
            <a:xfrm>
              <a:off x="5184000" y="1756690"/>
              <a:ext cx="427342" cy="216024"/>
            </a:xfrm>
            <a:prstGeom prst="rect">
              <a:avLst/>
            </a:prstGeom>
          </p:spPr>
        </p:pic>
        <p:pic>
          <p:nvPicPr>
            <p:cNvPr id="78" name="Picture 4" descr="profmet">
              <a:extLst>
                <a:ext uri="{FF2B5EF4-FFF2-40B4-BE49-F238E27FC236}">
                  <a16:creationId xmlns:a16="http://schemas.microsoft.com/office/drawing/2014/main" id="{FBD42D73-AC87-4ECA-883B-338BBA316F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62" t="59234" r="-9127" b="31053"/>
            <a:stretch/>
          </p:blipFill>
          <p:spPr>
            <a:xfrm>
              <a:off x="6338941" y="2080956"/>
              <a:ext cx="427342" cy="216024"/>
            </a:xfrm>
            <a:prstGeom prst="rect">
              <a:avLst/>
            </a:prstGeom>
          </p:spPr>
        </p:pic>
        <p:pic>
          <p:nvPicPr>
            <p:cNvPr id="79" name="Picture 4" descr="profmet">
              <a:extLst>
                <a:ext uri="{FF2B5EF4-FFF2-40B4-BE49-F238E27FC236}">
                  <a16:creationId xmlns:a16="http://schemas.microsoft.com/office/drawing/2014/main" id="{73FF3A6A-EC9D-4907-8B62-DBA01BAC0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8" t="59234" r="-8515" b="31053"/>
            <a:stretch/>
          </p:blipFill>
          <p:spPr>
            <a:xfrm>
              <a:off x="5182715" y="2080788"/>
              <a:ext cx="427342" cy="216024"/>
            </a:xfrm>
            <a:prstGeom prst="rect">
              <a:avLst/>
            </a:prstGeom>
          </p:spPr>
        </p:pic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5D80BA94-0E71-4E6F-ADD6-F15D772CE712}"/>
                </a:ext>
              </a:extLst>
            </p:cNvPr>
            <p:cNvSpPr/>
            <p:nvPr/>
          </p:nvSpPr>
          <p:spPr>
            <a:xfrm>
              <a:off x="3969162" y="1531139"/>
              <a:ext cx="3802054" cy="232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pic>
        <p:nvPicPr>
          <p:cNvPr id="87" name="Picture 4" descr="profmet">
            <a:extLst>
              <a:ext uri="{FF2B5EF4-FFF2-40B4-BE49-F238E27FC236}">
                <a16:creationId xmlns:a16="http://schemas.microsoft.com/office/drawing/2014/main" id="{3AA89622-E674-45E4-AC24-A56928ED2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t="19043" r="56391" b="74482"/>
          <a:stretch/>
        </p:blipFill>
        <p:spPr>
          <a:xfrm>
            <a:off x="5036075" y="2531545"/>
            <a:ext cx="432048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56197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F5EF01-89A8-4ABA-A289-0B8FE9832BCF}"/>
              </a:ext>
            </a:extLst>
          </p:cNvPr>
          <p:cNvGrpSpPr/>
          <p:nvPr/>
        </p:nvGrpSpPr>
        <p:grpSpPr>
          <a:xfrm>
            <a:off x="3060000" y="1660369"/>
            <a:ext cx="4753249" cy="2836150"/>
            <a:chOff x="3058802" y="1660369"/>
            <a:chExt cx="4753249" cy="2836150"/>
          </a:xfrm>
        </p:grpSpPr>
        <p:pic>
          <p:nvPicPr>
            <p:cNvPr id="5" name="Picture 4" descr="profmet">
              <a:extLst>
                <a:ext uri="{FF2B5EF4-FFF2-40B4-BE49-F238E27FC236}">
                  <a16:creationId xmlns:a16="http://schemas.microsoft.com/office/drawing/2014/main" id="{65B4C73A-82BC-445E-A149-F46B6A4D5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FF9745E-40AB-43D9-B93C-515ECABCA211}"/>
                </a:ext>
              </a:extLst>
            </p:cNvPr>
            <p:cNvSpPr/>
            <p:nvPr/>
          </p:nvSpPr>
          <p:spPr>
            <a:xfrm>
              <a:off x="4011100" y="1660369"/>
              <a:ext cx="3727802" cy="2134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BCCD826-652C-4FDC-BAFB-2838DF747295}"/>
                </a:ext>
              </a:extLst>
            </p:cNvPr>
            <p:cNvSpPr/>
            <p:nvPr/>
          </p:nvSpPr>
          <p:spPr>
            <a:xfrm>
              <a:off x="5436096" y="1773238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E11CECF-090C-4548-A9C8-517CA38BF118}"/>
                </a:ext>
              </a:extLst>
            </p:cNvPr>
            <p:cNvSpPr txBox="1"/>
            <p:nvPr/>
          </p:nvSpPr>
          <p:spPr>
            <a:xfrm>
              <a:off x="7319608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43A156F-0547-4E28-8EA0-E6F3620F21E4}"/>
                </a:ext>
              </a:extLst>
            </p:cNvPr>
            <p:cNvSpPr txBox="1"/>
            <p:nvPr/>
          </p:nvSpPr>
          <p:spPr>
            <a:xfrm>
              <a:off x="3058802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C244810-9861-489B-9636-997365CE0C3A}"/>
                </a:ext>
              </a:extLst>
            </p:cNvPr>
            <p:cNvSpPr/>
            <p:nvPr/>
          </p:nvSpPr>
          <p:spPr>
            <a:xfrm>
              <a:off x="4054327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62C9224-CFE3-428D-8A08-B30EAA1F7F9B}"/>
                </a:ext>
              </a:extLst>
            </p:cNvPr>
            <p:cNvSpPr/>
            <p:nvPr/>
          </p:nvSpPr>
          <p:spPr>
            <a:xfrm>
              <a:off x="4059336" y="4352925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27A09B-E0FF-498D-814E-8711E655092C}"/>
                </a:ext>
              </a:extLst>
            </p:cNvPr>
            <p:cNvSpPr/>
            <p:nvPr/>
          </p:nvSpPr>
          <p:spPr>
            <a:xfrm>
              <a:off x="6444208" y="1987883"/>
              <a:ext cx="550564" cy="1479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4" descr="profmet">
              <a:extLst>
                <a:ext uri="{FF2B5EF4-FFF2-40B4-BE49-F238E27FC236}">
                  <a16:creationId xmlns:a16="http://schemas.microsoft.com/office/drawing/2014/main" id="{FF0C5CDE-E80A-450B-8C4B-0BB277BED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50" t="4008" r="5176" b="24055"/>
            <a:stretch/>
          </p:blipFill>
          <p:spPr>
            <a:xfrm>
              <a:off x="6436800" y="1861200"/>
              <a:ext cx="550564" cy="1599917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526ECD-A0E7-4B3A-B9F2-C97D3B2DD475}"/>
                </a:ext>
              </a:extLst>
            </p:cNvPr>
            <p:cNvSpPr/>
            <p:nvPr/>
          </p:nvSpPr>
          <p:spPr>
            <a:xfrm>
              <a:off x="4640400" y="3791580"/>
              <a:ext cx="6666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2E1620C-F431-4982-A8EB-637881B052B7}"/>
                </a:ext>
              </a:extLst>
            </p:cNvPr>
            <p:cNvSpPr/>
            <p:nvPr/>
          </p:nvSpPr>
          <p:spPr>
            <a:xfrm>
              <a:off x="4496400" y="3794400"/>
              <a:ext cx="68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9AEE3-8770-4D77-8507-EE52BD3B911E}"/>
                </a:ext>
              </a:extLst>
            </p:cNvPr>
            <p:cNvSpPr/>
            <p:nvPr/>
          </p:nvSpPr>
          <p:spPr>
            <a:xfrm>
              <a:off x="4723200" y="3791581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2" name="Rechthoek 21">
            <a:extLst>
              <a:ext uri="{FF2B5EF4-FFF2-40B4-BE49-F238E27FC236}">
                <a16:creationId xmlns:a16="http://schemas.microsoft.com/office/drawing/2014/main" id="{BC0844F7-65B6-40F0-AA93-3B6F3F743AE2}"/>
              </a:ext>
            </a:extLst>
          </p:cNvPr>
          <p:cNvSpPr/>
          <p:nvPr/>
        </p:nvSpPr>
        <p:spPr>
          <a:xfrm>
            <a:off x="4060534" y="4352925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D968D264-C926-42C0-B85E-E150A7285C8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55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Methylpropaan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CD3C9DC-606C-4CA6-84BF-DF3536CA1FC1}"/>
              </a:ext>
            </a:extLst>
          </p:cNvPr>
          <p:cNvGrpSpPr/>
          <p:nvPr/>
        </p:nvGrpSpPr>
        <p:grpSpPr>
          <a:xfrm>
            <a:off x="3060000" y="1531139"/>
            <a:ext cx="4753249" cy="2835518"/>
            <a:chOff x="3060000" y="1531139"/>
            <a:chExt cx="4753249" cy="2835518"/>
          </a:xfrm>
        </p:grpSpPr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CA57C6E1-B323-469B-95D3-61128A0EAB6E}"/>
                </a:ext>
              </a:extLst>
            </p:cNvPr>
            <p:cNvGrpSpPr/>
            <p:nvPr/>
          </p:nvGrpSpPr>
          <p:grpSpPr>
            <a:xfrm>
              <a:off x="3935210" y="1713843"/>
              <a:ext cx="1559631" cy="434731"/>
              <a:chOff x="6502191" y="2375175"/>
              <a:chExt cx="1559631" cy="434731"/>
            </a:xfrm>
          </p:grpSpPr>
          <p:pic>
            <p:nvPicPr>
              <p:cNvPr id="75" name="Picture 4" descr="profmet">
                <a:extLst>
                  <a:ext uri="{FF2B5EF4-FFF2-40B4-BE49-F238E27FC236}">
                    <a16:creationId xmlns:a16="http://schemas.microsoft.com/office/drawing/2014/main" id="{1FF04F35-E7DD-4C69-A1B9-E50E40ADFC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87" t="41998" r="-56" b="39254"/>
              <a:stretch/>
            </p:blipFill>
            <p:spPr>
              <a:xfrm>
                <a:off x="6502191" y="2375217"/>
                <a:ext cx="1559631" cy="416973"/>
              </a:xfrm>
              <a:prstGeom prst="rect">
                <a:avLst/>
              </a:prstGeom>
            </p:spPr>
          </p:pic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432B1E0F-0087-4563-9B5E-E698BF069867}"/>
                  </a:ext>
                </a:extLst>
              </p:cNvPr>
              <p:cNvSpPr/>
              <p:nvPr/>
            </p:nvSpPr>
            <p:spPr>
              <a:xfrm>
                <a:off x="6710881" y="2375175"/>
                <a:ext cx="550564" cy="4347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7" name="Picture 4" descr="profmet">
                <a:extLst>
                  <a:ext uri="{FF2B5EF4-FFF2-40B4-BE49-F238E27FC236}">
                    <a16:creationId xmlns:a16="http://schemas.microsoft.com/office/drawing/2014/main" id="{914AB947-DC37-40F2-8B8A-D25731467A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750" t="42018" r="4514" b="38503"/>
              <a:stretch/>
            </p:blipFill>
            <p:spPr>
              <a:xfrm>
                <a:off x="6710882" y="2375216"/>
                <a:ext cx="602158" cy="433223"/>
              </a:xfrm>
              <a:prstGeom prst="rect">
                <a:avLst/>
              </a:prstGeom>
            </p:spPr>
          </p:pic>
        </p:grp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0F699F40-8155-4ABC-BC08-2A3F2D4C1460}"/>
                </a:ext>
              </a:extLst>
            </p:cNvPr>
            <p:cNvGrpSpPr/>
            <p:nvPr/>
          </p:nvGrpSpPr>
          <p:grpSpPr>
            <a:xfrm>
              <a:off x="6376813" y="1640551"/>
              <a:ext cx="1385830" cy="551849"/>
              <a:chOff x="6710881" y="2307196"/>
              <a:chExt cx="1385830" cy="551849"/>
            </a:xfrm>
          </p:grpSpPr>
          <p:pic>
            <p:nvPicPr>
              <p:cNvPr id="69" name="Picture 4" descr="profmet">
                <a:extLst>
                  <a:ext uri="{FF2B5EF4-FFF2-40B4-BE49-F238E27FC236}">
                    <a16:creationId xmlns:a16="http://schemas.microsoft.com/office/drawing/2014/main" id="{B04A2CF9-5EBB-4E7A-B690-1CF4952297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43" t="40116" b="37774"/>
              <a:stretch/>
            </p:blipFill>
            <p:spPr>
              <a:xfrm>
                <a:off x="7052408" y="2333845"/>
                <a:ext cx="1044303" cy="491756"/>
              </a:xfrm>
              <a:prstGeom prst="rect">
                <a:avLst/>
              </a:prstGeom>
            </p:spPr>
          </p:pic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BF5442CC-F1FE-422B-B47F-30E28CEC07C4}"/>
                  </a:ext>
                </a:extLst>
              </p:cNvPr>
              <p:cNvSpPr/>
              <p:nvPr/>
            </p:nvSpPr>
            <p:spPr>
              <a:xfrm>
                <a:off x="6710881" y="2307196"/>
                <a:ext cx="550564" cy="533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1" name="Picture 4" descr="profmet">
                <a:extLst>
                  <a:ext uri="{FF2B5EF4-FFF2-40B4-BE49-F238E27FC236}">
                    <a16:creationId xmlns:a16="http://schemas.microsoft.com/office/drawing/2014/main" id="{2A679045-E9FF-49F2-828E-9D223DC866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50" t="39922" r="4514" b="36102"/>
              <a:stretch/>
            </p:blipFill>
            <p:spPr>
              <a:xfrm>
                <a:off x="6772066" y="2325813"/>
                <a:ext cx="577627" cy="533232"/>
              </a:xfrm>
              <a:prstGeom prst="rect">
                <a:avLst/>
              </a:prstGeom>
            </p:spPr>
          </p:pic>
        </p:grp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B16A5B0B-66C6-4580-B595-CFC6C2290462}"/>
                </a:ext>
              </a:extLst>
            </p:cNvPr>
            <p:cNvGrpSpPr/>
            <p:nvPr/>
          </p:nvGrpSpPr>
          <p:grpSpPr>
            <a:xfrm>
              <a:off x="5219298" y="1667200"/>
              <a:ext cx="1421001" cy="576365"/>
              <a:chOff x="6710881" y="2332175"/>
              <a:chExt cx="1421001" cy="576365"/>
            </a:xfrm>
          </p:grpSpPr>
          <p:pic>
            <p:nvPicPr>
              <p:cNvPr id="72" name="Picture 4" descr="profmet">
                <a:extLst>
                  <a:ext uri="{FF2B5EF4-FFF2-40B4-BE49-F238E27FC236}">
                    <a16:creationId xmlns:a16="http://schemas.microsoft.com/office/drawing/2014/main" id="{2CA3F822-3286-4DAF-9CA2-3077C5C636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43" t="43287" b="37902"/>
              <a:stretch/>
            </p:blipFill>
            <p:spPr>
              <a:xfrm>
                <a:off x="7087579" y="2404357"/>
                <a:ext cx="1044303" cy="418364"/>
              </a:xfrm>
              <a:prstGeom prst="rect">
                <a:avLst/>
              </a:prstGeom>
            </p:spPr>
          </p:pic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A3EFD4B7-6506-44B5-A5CC-CCA842825538}"/>
                  </a:ext>
                </a:extLst>
              </p:cNvPr>
              <p:cNvSpPr/>
              <p:nvPr/>
            </p:nvSpPr>
            <p:spPr>
              <a:xfrm>
                <a:off x="6710881" y="2372030"/>
                <a:ext cx="550564" cy="4740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4" name="Picture 4" descr="profmet">
                <a:extLst>
                  <a:ext uri="{FF2B5EF4-FFF2-40B4-BE49-F238E27FC236}">
                    <a16:creationId xmlns:a16="http://schemas.microsoft.com/office/drawing/2014/main" id="{6B0E5E69-7D65-407B-87EE-CB18568DB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90" t="40010" r="5775" b="33562"/>
              <a:stretch/>
            </p:blipFill>
            <p:spPr>
              <a:xfrm>
                <a:off x="6751543" y="2332175"/>
                <a:ext cx="577628" cy="576365"/>
              </a:xfrm>
              <a:prstGeom prst="rect">
                <a:avLst/>
              </a:prstGeom>
            </p:spPr>
          </p:pic>
        </p:grp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1EBC6CF-6F85-4F72-B49C-A2C0D3B1C685}"/>
                </a:ext>
              </a:extLst>
            </p:cNvPr>
            <p:cNvSpPr/>
            <p:nvPr/>
          </p:nvSpPr>
          <p:spPr>
            <a:xfrm>
              <a:off x="4012298" y="2227787"/>
              <a:ext cx="3727802" cy="1567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C2060AF1-3963-4473-B487-AEBC10CEE175}"/>
                </a:ext>
              </a:extLst>
            </p:cNvPr>
            <p:cNvSpPr txBox="1"/>
            <p:nvPr/>
          </p:nvSpPr>
          <p:spPr>
            <a:xfrm>
              <a:off x="7320806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A7FA4259-BB70-4536-92A2-EEBD90A33877}"/>
                </a:ext>
              </a:extLst>
            </p:cNvPr>
            <p:cNvSpPr txBox="1"/>
            <p:nvPr/>
          </p:nvSpPr>
          <p:spPr>
            <a:xfrm>
              <a:off x="3060000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AB19426-41E8-4CE8-AD11-35B36F915957}"/>
                </a:ext>
              </a:extLst>
            </p:cNvPr>
            <p:cNvSpPr/>
            <p:nvPr/>
          </p:nvSpPr>
          <p:spPr>
            <a:xfrm>
              <a:off x="6535812" y="2108714"/>
              <a:ext cx="550564" cy="1473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21BC9F33-C59E-4EAA-9657-83BB54B0C1D3}"/>
                </a:ext>
              </a:extLst>
            </p:cNvPr>
            <p:cNvSpPr/>
            <p:nvPr/>
          </p:nvSpPr>
          <p:spPr>
            <a:xfrm>
              <a:off x="5105794" y="2216878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5B12E42-A118-4A20-B643-06DB36E05C4B}"/>
                </a:ext>
              </a:extLst>
            </p:cNvPr>
            <p:cNvSpPr/>
            <p:nvPr/>
          </p:nvSpPr>
          <p:spPr>
            <a:xfrm>
              <a:off x="4619039" y="2256729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AFD2820F-4D02-4C85-8FE2-E53E5C5C83D8}"/>
                </a:ext>
              </a:extLst>
            </p:cNvPr>
            <p:cNvSpPr/>
            <p:nvPr/>
          </p:nvSpPr>
          <p:spPr>
            <a:xfrm>
              <a:off x="4279330" y="3422248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E71C7001-96A9-4A0B-930D-CE532C08A62B}"/>
                </a:ext>
              </a:extLst>
            </p:cNvPr>
            <p:cNvSpPr/>
            <p:nvPr/>
          </p:nvSpPr>
          <p:spPr>
            <a:xfrm>
              <a:off x="7069338" y="3483977"/>
              <a:ext cx="43080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4" descr="profmet">
              <a:extLst>
                <a:ext uri="{FF2B5EF4-FFF2-40B4-BE49-F238E27FC236}">
                  <a16:creationId xmlns:a16="http://schemas.microsoft.com/office/drawing/2014/main" id="{E872E67C-FDC6-43C0-BEB3-A872978B2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8" t="58010" r="5925" b="32931"/>
            <a:stretch/>
          </p:blipFill>
          <p:spPr>
            <a:xfrm>
              <a:off x="4279330" y="3402711"/>
              <a:ext cx="408933" cy="201488"/>
            </a:xfrm>
            <a:prstGeom prst="rect">
              <a:avLst/>
            </a:prstGeom>
          </p:spPr>
        </p:pic>
        <p:pic>
          <p:nvPicPr>
            <p:cNvPr id="38" name="Picture 4" descr="profmet">
              <a:extLst>
                <a:ext uri="{FF2B5EF4-FFF2-40B4-BE49-F238E27FC236}">
                  <a16:creationId xmlns:a16="http://schemas.microsoft.com/office/drawing/2014/main" id="{617EC2B8-4380-424E-800B-A43F0B48A7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5" t="59234" r="7014" b="31053"/>
            <a:stretch/>
          </p:blipFill>
          <p:spPr>
            <a:xfrm>
              <a:off x="5462123" y="2088000"/>
              <a:ext cx="140609" cy="216024"/>
            </a:xfrm>
            <a:prstGeom prst="rect">
              <a:avLst/>
            </a:prstGeom>
          </p:spPr>
        </p:pic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2A842CBC-6CD7-496F-9BD6-8F5DB89750E9}"/>
                </a:ext>
              </a:extLst>
            </p:cNvPr>
            <p:cNvGrpSpPr/>
            <p:nvPr/>
          </p:nvGrpSpPr>
          <p:grpSpPr>
            <a:xfrm>
              <a:off x="3935711" y="2111081"/>
              <a:ext cx="3826932" cy="1663546"/>
              <a:chOff x="3935711" y="2111081"/>
              <a:chExt cx="3826932" cy="1663546"/>
            </a:xfrm>
          </p:grpSpPr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0C7F5891-1598-428A-B991-A340F8643B17}"/>
                  </a:ext>
                </a:extLst>
              </p:cNvPr>
              <p:cNvGrpSpPr/>
              <p:nvPr/>
            </p:nvGrpSpPr>
            <p:grpSpPr>
              <a:xfrm>
                <a:off x="3935711" y="2112507"/>
                <a:ext cx="1559631" cy="1662120"/>
                <a:chOff x="6466588" y="1441925"/>
                <a:chExt cx="1559631" cy="1662120"/>
              </a:xfrm>
            </p:grpSpPr>
            <p:pic>
              <p:nvPicPr>
                <p:cNvPr id="44" name="Picture 4" descr="profmet">
                  <a:extLst>
                    <a:ext uri="{FF2B5EF4-FFF2-40B4-BE49-F238E27FC236}">
                      <a16:creationId xmlns:a16="http://schemas.microsoft.com/office/drawing/2014/main" id="{8EBBA878-55CE-4D79-954D-B551696E13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887" r="-56" b="25331"/>
                <a:stretch/>
              </p:blipFill>
              <p:spPr>
                <a:xfrm>
                  <a:off x="6466588" y="1441925"/>
                  <a:ext cx="1559631" cy="1660694"/>
                </a:xfrm>
                <a:prstGeom prst="rect">
                  <a:avLst/>
                </a:prstGeom>
              </p:spPr>
            </p:pic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57E5EDCE-8639-4C4A-9867-DF2112AD2C2D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46" name="Picture 4" descr="profmet">
                  <a:extLst>
                    <a:ext uri="{FF2B5EF4-FFF2-40B4-BE49-F238E27FC236}">
                      <a16:creationId xmlns:a16="http://schemas.microsoft.com/office/drawing/2014/main" id="{CA1ADF21-A749-46A1-8501-F2EFCF5C8A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F94E1BFA-907D-489B-9093-824393C8B0E6}"/>
                  </a:ext>
                </a:extLst>
              </p:cNvPr>
              <p:cNvGrpSpPr/>
              <p:nvPr/>
            </p:nvGrpSpPr>
            <p:grpSpPr>
              <a:xfrm>
                <a:off x="5308052" y="2111081"/>
                <a:ext cx="1324645" cy="1662120"/>
                <a:chOff x="6699308" y="1441925"/>
                <a:chExt cx="1324645" cy="1662120"/>
              </a:xfrm>
            </p:grpSpPr>
            <p:pic>
              <p:nvPicPr>
                <p:cNvPr id="49" name="Picture 4" descr="profmet">
                  <a:extLst>
                    <a:ext uri="{FF2B5EF4-FFF2-40B4-BE49-F238E27FC236}">
                      <a16:creationId xmlns:a16="http://schemas.microsoft.com/office/drawing/2014/main" id="{C7D4BEDF-9957-481F-8B2E-B13C333155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443" b="25331"/>
                <a:stretch/>
              </p:blipFill>
              <p:spPr>
                <a:xfrm>
                  <a:off x="6979650" y="1441925"/>
                  <a:ext cx="1044303" cy="1660694"/>
                </a:xfrm>
                <a:prstGeom prst="rect">
                  <a:avLst/>
                </a:prstGeom>
              </p:spPr>
            </p:pic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5AE7D7D8-0B28-406C-9EEF-B35B630DFE34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1" name="Picture 4" descr="profmet">
                  <a:extLst>
                    <a:ext uri="{FF2B5EF4-FFF2-40B4-BE49-F238E27FC236}">
                      <a16:creationId xmlns:a16="http://schemas.microsoft.com/office/drawing/2014/main" id="{EB16CB1C-6B0E-4EE2-9D15-74CB1BAA09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989903B2-BB12-46C3-A99B-64F904F6454E}"/>
                  </a:ext>
                </a:extLst>
              </p:cNvPr>
              <p:cNvGrpSpPr/>
              <p:nvPr/>
            </p:nvGrpSpPr>
            <p:grpSpPr>
              <a:xfrm>
                <a:off x="6437998" y="2111081"/>
                <a:ext cx="1324645" cy="1662120"/>
                <a:chOff x="6699308" y="1441925"/>
                <a:chExt cx="1324645" cy="1662120"/>
              </a:xfrm>
            </p:grpSpPr>
            <p:pic>
              <p:nvPicPr>
                <p:cNvPr id="57" name="Picture 4" descr="profmet">
                  <a:extLst>
                    <a:ext uri="{FF2B5EF4-FFF2-40B4-BE49-F238E27FC236}">
                      <a16:creationId xmlns:a16="http://schemas.microsoft.com/office/drawing/2014/main" id="{4B42162C-699B-4E26-B086-D0D13A7E22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443" b="25331"/>
                <a:stretch/>
              </p:blipFill>
              <p:spPr>
                <a:xfrm>
                  <a:off x="6979650" y="1441925"/>
                  <a:ext cx="1044303" cy="1660694"/>
                </a:xfrm>
                <a:prstGeom prst="rect">
                  <a:avLst/>
                </a:prstGeom>
              </p:spPr>
            </p:pic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74779ABB-5C28-40A4-833E-8D05D4C55468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9" name="Picture 4" descr="profmet">
                  <a:extLst>
                    <a:ext uri="{FF2B5EF4-FFF2-40B4-BE49-F238E27FC236}">
                      <a16:creationId xmlns:a16="http://schemas.microsoft.com/office/drawing/2014/main" id="{D01EFBC2-9342-4D32-A0D1-6E1F9C62E9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60" name="Picture 4" descr="profmet">
              <a:extLst>
                <a:ext uri="{FF2B5EF4-FFF2-40B4-BE49-F238E27FC236}">
                  <a16:creationId xmlns:a16="http://schemas.microsoft.com/office/drawing/2014/main" id="{F4F92F2B-EEC1-4368-B249-FA18280E10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8" t="25710" r="56417" b="21989"/>
            <a:stretch/>
          </p:blipFill>
          <p:spPr>
            <a:xfrm>
              <a:off x="5182923" y="2684320"/>
              <a:ext cx="272862" cy="1163214"/>
            </a:xfrm>
            <a:prstGeom prst="rect">
              <a:avLst/>
            </a:prstGeom>
          </p:spPr>
        </p:pic>
        <p:pic>
          <p:nvPicPr>
            <p:cNvPr id="61" name="Picture 4" descr="profmet">
              <a:extLst>
                <a:ext uri="{FF2B5EF4-FFF2-40B4-BE49-F238E27FC236}">
                  <a16:creationId xmlns:a16="http://schemas.microsoft.com/office/drawing/2014/main" id="{3EEEB120-1581-4DE2-BDF0-D6E19C170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24856" r="56966" b="22264"/>
            <a:stretch/>
          </p:blipFill>
          <p:spPr>
            <a:xfrm flipH="1">
              <a:off x="5068095" y="2661158"/>
              <a:ext cx="135960" cy="1176099"/>
            </a:xfrm>
            <a:prstGeom prst="rect">
              <a:avLst/>
            </a:prstGeom>
          </p:spPr>
        </p:pic>
        <p:pic>
          <p:nvPicPr>
            <p:cNvPr id="62" name="Picture 4" descr="profmet">
              <a:extLst>
                <a:ext uri="{FF2B5EF4-FFF2-40B4-BE49-F238E27FC236}">
                  <a16:creationId xmlns:a16="http://schemas.microsoft.com/office/drawing/2014/main" id="{75FC862F-BFF9-4DAE-8EBA-CCF01CF6E1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5" t="59234" r="7014" b="31053"/>
            <a:stretch/>
          </p:blipFill>
          <p:spPr>
            <a:xfrm>
              <a:off x="6602683" y="2088000"/>
              <a:ext cx="140609" cy="216024"/>
            </a:xfrm>
            <a:prstGeom prst="rect">
              <a:avLst/>
            </a:prstGeom>
          </p:spPr>
        </p:pic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E1551A7-169C-4B31-9A7F-DF64ADD27153}"/>
                </a:ext>
              </a:extLst>
            </p:cNvPr>
            <p:cNvCxnSpPr>
              <a:cxnSpLocks/>
            </p:cNvCxnSpPr>
            <p:nvPr/>
          </p:nvCxnSpPr>
          <p:spPr>
            <a:xfrm>
              <a:off x="4497598" y="3837257"/>
              <a:ext cx="570497" cy="0"/>
            </a:xfrm>
            <a:prstGeom prst="line">
              <a:avLst/>
            </a:prstGeom>
            <a:ln w="19050">
              <a:solidFill>
                <a:srgbClr val="221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303AB3E1-37B7-45A0-B977-FAB5F6F45106}"/>
                </a:ext>
              </a:extLst>
            </p:cNvPr>
            <p:cNvCxnSpPr>
              <a:cxnSpLocks/>
            </p:cNvCxnSpPr>
            <p:nvPr/>
          </p:nvCxnSpPr>
          <p:spPr>
            <a:xfrm>
              <a:off x="5423692" y="3837257"/>
              <a:ext cx="2316408" cy="0"/>
            </a:xfrm>
            <a:prstGeom prst="line">
              <a:avLst/>
            </a:prstGeom>
            <a:ln w="19050">
              <a:solidFill>
                <a:srgbClr val="221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" descr="profmet">
              <a:extLst>
                <a:ext uri="{FF2B5EF4-FFF2-40B4-BE49-F238E27FC236}">
                  <a16:creationId xmlns:a16="http://schemas.microsoft.com/office/drawing/2014/main" id="{690A6431-58C0-47A5-9E6D-76D259B64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8" t="59234" r="-8515" b="31053"/>
            <a:stretch/>
          </p:blipFill>
          <p:spPr>
            <a:xfrm>
              <a:off x="5184000" y="1756690"/>
              <a:ext cx="427342" cy="216024"/>
            </a:xfrm>
            <a:prstGeom prst="rect">
              <a:avLst/>
            </a:prstGeom>
          </p:spPr>
        </p:pic>
        <p:pic>
          <p:nvPicPr>
            <p:cNvPr id="78" name="Picture 4" descr="profmet">
              <a:extLst>
                <a:ext uri="{FF2B5EF4-FFF2-40B4-BE49-F238E27FC236}">
                  <a16:creationId xmlns:a16="http://schemas.microsoft.com/office/drawing/2014/main" id="{FBD42D73-AC87-4ECA-883B-338BBA316F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62" t="59234" r="-9127" b="31053"/>
            <a:stretch/>
          </p:blipFill>
          <p:spPr>
            <a:xfrm>
              <a:off x="6338941" y="2080956"/>
              <a:ext cx="427342" cy="216024"/>
            </a:xfrm>
            <a:prstGeom prst="rect">
              <a:avLst/>
            </a:prstGeom>
          </p:spPr>
        </p:pic>
        <p:pic>
          <p:nvPicPr>
            <p:cNvPr id="79" name="Picture 4" descr="profmet">
              <a:extLst>
                <a:ext uri="{FF2B5EF4-FFF2-40B4-BE49-F238E27FC236}">
                  <a16:creationId xmlns:a16="http://schemas.microsoft.com/office/drawing/2014/main" id="{73FF3A6A-EC9D-4907-8B62-DBA01BAC0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8" t="59234" r="-8515" b="31053"/>
            <a:stretch/>
          </p:blipFill>
          <p:spPr>
            <a:xfrm>
              <a:off x="5182715" y="2080788"/>
              <a:ext cx="427342" cy="216024"/>
            </a:xfrm>
            <a:prstGeom prst="rect">
              <a:avLst/>
            </a:prstGeom>
          </p:spPr>
        </p:pic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5D80BA94-0E71-4E6F-ADD6-F15D772CE712}"/>
                </a:ext>
              </a:extLst>
            </p:cNvPr>
            <p:cNvSpPr/>
            <p:nvPr/>
          </p:nvSpPr>
          <p:spPr>
            <a:xfrm>
              <a:off x="3969162" y="1531139"/>
              <a:ext cx="3802054" cy="232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85" name="Tekstvak 84">
            <a:extLst>
              <a:ext uri="{FF2B5EF4-FFF2-40B4-BE49-F238E27FC236}">
                <a16:creationId xmlns:a16="http://schemas.microsoft.com/office/drawing/2014/main" id="{58184699-848C-417D-AF46-A72B6009794C}"/>
              </a:ext>
            </a:extLst>
          </p:cNvPr>
          <p:cNvSpPr txBox="1"/>
          <p:nvPr/>
        </p:nvSpPr>
        <p:spPr>
          <a:xfrm>
            <a:off x="3952579" y="98240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400" dirty="0">
              <a:solidFill>
                <a:srgbClr val="FF0000"/>
              </a:solidFill>
            </a:endParaRPr>
          </a:p>
        </p:txBody>
      </p:sp>
      <p:pic>
        <p:nvPicPr>
          <p:cNvPr id="87" name="Picture 4" descr="profmet">
            <a:extLst>
              <a:ext uri="{FF2B5EF4-FFF2-40B4-BE49-F238E27FC236}">
                <a16:creationId xmlns:a16="http://schemas.microsoft.com/office/drawing/2014/main" id="{3AA89622-E674-45E4-AC24-A56928ED2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t="19043" r="56391" b="74482"/>
          <a:stretch/>
        </p:blipFill>
        <p:spPr>
          <a:xfrm>
            <a:off x="5036075" y="2531545"/>
            <a:ext cx="432048" cy="144016"/>
          </a:xfrm>
          <a:prstGeom prst="rect">
            <a:avLst/>
          </a:prstGeom>
        </p:spPr>
      </p:pic>
      <p:grpSp>
        <p:nvGrpSpPr>
          <p:cNvPr id="81" name="Groep 80">
            <a:extLst>
              <a:ext uri="{FF2B5EF4-FFF2-40B4-BE49-F238E27FC236}">
                <a16:creationId xmlns:a16="http://schemas.microsoft.com/office/drawing/2014/main" id="{88B8DBF5-D4AC-46C5-AF99-BEE08AC34B7D}"/>
              </a:ext>
            </a:extLst>
          </p:cNvPr>
          <p:cNvGrpSpPr/>
          <p:nvPr/>
        </p:nvGrpSpPr>
        <p:grpSpPr>
          <a:xfrm>
            <a:off x="3060000" y="4279339"/>
            <a:ext cx="4707240" cy="2336956"/>
            <a:chOff x="3060000" y="1660369"/>
            <a:chExt cx="4707240" cy="2336956"/>
          </a:xfrm>
        </p:grpSpPr>
        <p:pic>
          <p:nvPicPr>
            <p:cNvPr id="82" name="Picture 4" descr="profmet">
              <a:extLst>
                <a:ext uri="{FF2B5EF4-FFF2-40B4-BE49-F238E27FC236}">
                  <a16:creationId xmlns:a16="http://schemas.microsoft.com/office/drawing/2014/main" id="{54A43896-E91F-4183-8C7B-BDB77A99A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B20803A6-8686-4C79-9076-00DF5220F2FB}"/>
                </a:ext>
              </a:extLst>
            </p:cNvPr>
            <p:cNvSpPr/>
            <p:nvPr/>
          </p:nvSpPr>
          <p:spPr>
            <a:xfrm>
              <a:off x="6445406" y="1987884"/>
              <a:ext cx="550564" cy="1473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9" name="Picture 4" descr="profmet">
              <a:extLst>
                <a:ext uri="{FF2B5EF4-FFF2-40B4-BE49-F238E27FC236}">
                  <a16:creationId xmlns:a16="http://schemas.microsoft.com/office/drawing/2014/main" id="{56885217-AC09-4D84-9389-DA0CB83E2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1" t="6509" r="4479" b="24055"/>
            <a:stretch/>
          </p:blipFill>
          <p:spPr>
            <a:xfrm>
              <a:off x="6436801" y="1916832"/>
              <a:ext cx="580238" cy="1544285"/>
            </a:xfrm>
            <a:prstGeom prst="rect">
              <a:avLst/>
            </a:prstGeom>
          </p:spPr>
        </p:pic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C3F7AE06-0E25-4F86-A297-59DBEC11C162}"/>
                </a:ext>
              </a:extLst>
            </p:cNvPr>
            <p:cNvSpPr/>
            <p:nvPr/>
          </p:nvSpPr>
          <p:spPr>
            <a:xfrm>
              <a:off x="4055525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1" name="Picture 4" descr="profmet">
              <a:extLst>
                <a:ext uri="{FF2B5EF4-FFF2-40B4-BE49-F238E27FC236}">
                  <a16:creationId xmlns:a16="http://schemas.microsoft.com/office/drawing/2014/main" id="{BAE6408F-5C23-4C96-BA4A-7DBAAF1F08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5" t="59234" r="-3" b="31053"/>
            <a:stretch/>
          </p:blipFill>
          <p:spPr>
            <a:xfrm>
              <a:off x="4008478" y="1749600"/>
              <a:ext cx="427342" cy="216024"/>
            </a:xfrm>
            <a:prstGeom prst="rect">
              <a:avLst/>
            </a:prstGeom>
          </p:spPr>
        </p:pic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A6103DBD-FA2E-4872-BC63-854DC6B32F1B}"/>
                </a:ext>
              </a:extLst>
            </p:cNvPr>
            <p:cNvSpPr txBox="1"/>
            <p:nvPr/>
          </p:nvSpPr>
          <p:spPr>
            <a:xfrm>
              <a:off x="3060000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3A0EA414-CEF8-41BE-A6B2-76EC88FD7F3D}"/>
              </a:ext>
            </a:extLst>
          </p:cNvPr>
          <p:cNvSpPr txBox="1"/>
          <p:nvPr/>
        </p:nvSpPr>
        <p:spPr>
          <a:xfrm>
            <a:off x="4025932" y="4344502"/>
            <a:ext cx="145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methylpropaan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78D2093-B786-4F7A-898F-CD498548AFA9}"/>
              </a:ext>
            </a:extLst>
          </p:cNvPr>
          <p:cNvCxnSpPr>
            <a:cxnSpLocks/>
          </p:cNvCxnSpPr>
          <p:nvPr/>
        </p:nvCxnSpPr>
        <p:spPr>
          <a:xfrm>
            <a:off x="4932040" y="4666329"/>
            <a:ext cx="327920" cy="6119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kstvak 79">
            <a:extLst>
              <a:ext uri="{FF2B5EF4-FFF2-40B4-BE49-F238E27FC236}">
                <a16:creationId xmlns:a16="http://schemas.microsoft.com/office/drawing/2014/main" id="{C2B25744-7E82-4E2D-A721-E0C6846EAD29}"/>
              </a:ext>
            </a:extLst>
          </p:cNvPr>
          <p:cNvSpPr txBox="1"/>
          <p:nvPr/>
        </p:nvSpPr>
        <p:spPr>
          <a:xfrm>
            <a:off x="3952579" y="982403"/>
            <a:ext cx="41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Welke piek hoort bij welke stof?</a:t>
            </a:r>
          </a:p>
        </p:txBody>
      </p:sp>
      <p:sp>
        <p:nvSpPr>
          <p:cNvPr id="83" name="Rectangle 3">
            <a:extLst>
              <a:ext uri="{FF2B5EF4-FFF2-40B4-BE49-F238E27FC236}">
                <a16:creationId xmlns:a16="http://schemas.microsoft.com/office/drawing/2014/main" id="{EAE73EEA-2033-4F19-80AA-4307CCEFB33E}"/>
              </a:ext>
            </a:extLst>
          </p:cNvPr>
          <p:cNvSpPr txBox="1">
            <a:spLocks noChangeArrowheads="1"/>
          </p:cNvSpPr>
          <p:nvPr/>
        </p:nvSpPr>
        <p:spPr>
          <a:xfrm>
            <a:off x="-31320" y="4192594"/>
            <a:ext cx="4038600" cy="49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</p:txBody>
      </p:sp>
    </p:spTree>
    <p:extLst>
      <p:ext uri="{BB962C8B-B14F-4D97-AF65-F5344CB8AC3E}">
        <p14:creationId xmlns:p14="http://schemas.microsoft.com/office/powerpoint/2010/main" val="972608586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F5EF01-89A8-4ABA-A289-0B8FE9832BCF}"/>
              </a:ext>
            </a:extLst>
          </p:cNvPr>
          <p:cNvGrpSpPr/>
          <p:nvPr/>
        </p:nvGrpSpPr>
        <p:grpSpPr>
          <a:xfrm>
            <a:off x="3060000" y="1660369"/>
            <a:ext cx="4753249" cy="2836150"/>
            <a:chOff x="3058802" y="1660369"/>
            <a:chExt cx="4753249" cy="2836150"/>
          </a:xfrm>
        </p:grpSpPr>
        <p:pic>
          <p:nvPicPr>
            <p:cNvPr id="5" name="Picture 4" descr="profmet">
              <a:extLst>
                <a:ext uri="{FF2B5EF4-FFF2-40B4-BE49-F238E27FC236}">
                  <a16:creationId xmlns:a16="http://schemas.microsoft.com/office/drawing/2014/main" id="{65B4C73A-82BC-445E-A149-F46B6A4D5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DFF9745E-40AB-43D9-B93C-515ECABCA211}"/>
                </a:ext>
              </a:extLst>
            </p:cNvPr>
            <p:cNvSpPr/>
            <p:nvPr/>
          </p:nvSpPr>
          <p:spPr>
            <a:xfrm>
              <a:off x="4011100" y="1660369"/>
              <a:ext cx="3727802" cy="2134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BCCD826-652C-4FDC-BAFB-2838DF747295}"/>
                </a:ext>
              </a:extLst>
            </p:cNvPr>
            <p:cNvSpPr/>
            <p:nvPr/>
          </p:nvSpPr>
          <p:spPr>
            <a:xfrm>
              <a:off x="5436096" y="1773238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EE11CECF-090C-4548-A9C8-517CA38BF118}"/>
                </a:ext>
              </a:extLst>
            </p:cNvPr>
            <p:cNvSpPr txBox="1"/>
            <p:nvPr/>
          </p:nvSpPr>
          <p:spPr>
            <a:xfrm>
              <a:off x="7319608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43A156F-0547-4E28-8EA0-E6F3620F21E4}"/>
                </a:ext>
              </a:extLst>
            </p:cNvPr>
            <p:cNvSpPr txBox="1"/>
            <p:nvPr/>
          </p:nvSpPr>
          <p:spPr>
            <a:xfrm>
              <a:off x="3058802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C244810-9861-489B-9636-997365CE0C3A}"/>
                </a:ext>
              </a:extLst>
            </p:cNvPr>
            <p:cNvSpPr/>
            <p:nvPr/>
          </p:nvSpPr>
          <p:spPr>
            <a:xfrm>
              <a:off x="4054327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62C9224-CFE3-428D-8A08-B30EAA1F7F9B}"/>
                </a:ext>
              </a:extLst>
            </p:cNvPr>
            <p:cNvSpPr/>
            <p:nvPr/>
          </p:nvSpPr>
          <p:spPr>
            <a:xfrm>
              <a:off x="4059336" y="4352925"/>
              <a:ext cx="288032" cy="143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27A09B-E0FF-498D-814E-8711E655092C}"/>
                </a:ext>
              </a:extLst>
            </p:cNvPr>
            <p:cNvSpPr/>
            <p:nvPr/>
          </p:nvSpPr>
          <p:spPr>
            <a:xfrm>
              <a:off x="6444208" y="1987883"/>
              <a:ext cx="550564" cy="1479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Picture 4" descr="profmet">
              <a:extLst>
                <a:ext uri="{FF2B5EF4-FFF2-40B4-BE49-F238E27FC236}">
                  <a16:creationId xmlns:a16="http://schemas.microsoft.com/office/drawing/2014/main" id="{FF0C5CDE-E80A-450B-8C4B-0BB277BEDB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50" t="4008" r="5176" b="24055"/>
            <a:stretch/>
          </p:blipFill>
          <p:spPr>
            <a:xfrm>
              <a:off x="6436800" y="1861200"/>
              <a:ext cx="550564" cy="1599917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5526ECD-A0E7-4B3A-B9F2-C97D3B2DD475}"/>
                </a:ext>
              </a:extLst>
            </p:cNvPr>
            <p:cNvSpPr/>
            <p:nvPr/>
          </p:nvSpPr>
          <p:spPr>
            <a:xfrm>
              <a:off x="4640400" y="3791580"/>
              <a:ext cx="6666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2E1620C-F431-4982-A8EB-637881B052B7}"/>
                </a:ext>
              </a:extLst>
            </p:cNvPr>
            <p:cNvSpPr/>
            <p:nvPr/>
          </p:nvSpPr>
          <p:spPr>
            <a:xfrm>
              <a:off x="4496400" y="3794400"/>
              <a:ext cx="68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89AEE3-8770-4D77-8507-EE52BD3B911E}"/>
                </a:ext>
              </a:extLst>
            </p:cNvPr>
            <p:cNvSpPr/>
            <p:nvPr/>
          </p:nvSpPr>
          <p:spPr>
            <a:xfrm>
              <a:off x="4723200" y="3791581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2" name="Rechthoek 21">
            <a:extLst>
              <a:ext uri="{FF2B5EF4-FFF2-40B4-BE49-F238E27FC236}">
                <a16:creationId xmlns:a16="http://schemas.microsoft.com/office/drawing/2014/main" id="{BC0844F7-65B6-40F0-AA93-3B6F3F743AE2}"/>
              </a:ext>
            </a:extLst>
          </p:cNvPr>
          <p:cNvSpPr/>
          <p:nvPr/>
        </p:nvSpPr>
        <p:spPr>
          <a:xfrm>
            <a:off x="4060534" y="4352925"/>
            <a:ext cx="288032" cy="143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CD3C9DC-606C-4CA6-84BF-DF3536CA1FC1}"/>
              </a:ext>
            </a:extLst>
          </p:cNvPr>
          <p:cNvGrpSpPr/>
          <p:nvPr/>
        </p:nvGrpSpPr>
        <p:grpSpPr>
          <a:xfrm>
            <a:off x="3060000" y="1531139"/>
            <a:ext cx="4753249" cy="2835518"/>
            <a:chOff x="3060000" y="1531139"/>
            <a:chExt cx="4753249" cy="2835518"/>
          </a:xfrm>
        </p:grpSpPr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CA57C6E1-B323-469B-95D3-61128A0EAB6E}"/>
                </a:ext>
              </a:extLst>
            </p:cNvPr>
            <p:cNvGrpSpPr/>
            <p:nvPr/>
          </p:nvGrpSpPr>
          <p:grpSpPr>
            <a:xfrm>
              <a:off x="3935210" y="1713843"/>
              <a:ext cx="1559631" cy="434731"/>
              <a:chOff x="6502191" y="2375175"/>
              <a:chExt cx="1559631" cy="434731"/>
            </a:xfrm>
          </p:grpSpPr>
          <p:pic>
            <p:nvPicPr>
              <p:cNvPr id="75" name="Picture 4" descr="profmet">
                <a:extLst>
                  <a:ext uri="{FF2B5EF4-FFF2-40B4-BE49-F238E27FC236}">
                    <a16:creationId xmlns:a16="http://schemas.microsoft.com/office/drawing/2014/main" id="{1FF04F35-E7DD-4C69-A1B9-E50E40ADFC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87" t="41998" r="-56" b="39254"/>
              <a:stretch/>
            </p:blipFill>
            <p:spPr>
              <a:xfrm>
                <a:off x="6502191" y="2375217"/>
                <a:ext cx="1559631" cy="416973"/>
              </a:xfrm>
              <a:prstGeom prst="rect">
                <a:avLst/>
              </a:prstGeom>
            </p:spPr>
          </p:pic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432B1E0F-0087-4563-9B5E-E698BF069867}"/>
                  </a:ext>
                </a:extLst>
              </p:cNvPr>
              <p:cNvSpPr/>
              <p:nvPr/>
            </p:nvSpPr>
            <p:spPr>
              <a:xfrm>
                <a:off x="6710881" y="2375175"/>
                <a:ext cx="550564" cy="4347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7" name="Picture 4" descr="profmet">
                <a:extLst>
                  <a:ext uri="{FF2B5EF4-FFF2-40B4-BE49-F238E27FC236}">
                    <a16:creationId xmlns:a16="http://schemas.microsoft.com/office/drawing/2014/main" id="{914AB947-DC37-40F2-8B8A-D25731467A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750" t="42018" r="4514" b="38503"/>
              <a:stretch/>
            </p:blipFill>
            <p:spPr>
              <a:xfrm>
                <a:off x="6710882" y="2375216"/>
                <a:ext cx="602158" cy="433223"/>
              </a:xfrm>
              <a:prstGeom prst="rect">
                <a:avLst/>
              </a:prstGeom>
            </p:spPr>
          </p:pic>
        </p:grp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0F699F40-8155-4ABC-BC08-2A3F2D4C1460}"/>
                </a:ext>
              </a:extLst>
            </p:cNvPr>
            <p:cNvGrpSpPr/>
            <p:nvPr/>
          </p:nvGrpSpPr>
          <p:grpSpPr>
            <a:xfrm>
              <a:off x="6376813" y="1640551"/>
              <a:ext cx="1385830" cy="551849"/>
              <a:chOff x="6710881" y="2307196"/>
              <a:chExt cx="1385830" cy="551849"/>
            </a:xfrm>
          </p:grpSpPr>
          <p:pic>
            <p:nvPicPr>
              <p:cNvPr id="69" name="Picture 4" descr="profmet">
                <a:extLst>
                  <a:ext uri="{FF2B5EF4-FFF2-40B4-BE49-F238E27FC236}">
                    <a16:creationId xmlns:a16="http://schemas.microsoft.com/office/drawing/2014/main" id="{B04A2CF9-5EBB-4E7A-B690-1CF4952297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43" t="40116" b="37774"/>
              <a:stretch/>
            </p:blipFill>
            <p:spPr>
              <a:xfrm>
                <a:off x="7052408" y="2333845"/>
                <a:ext cx="1044303" cy="491756"/>
              </a:xfrm>
              <a:prstGeom prst="rect">
                <a:avLst/>
              </a:prstGeom>
            </p:spPr>
          </p:pic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BF5442CC-F1FE-422B-B47F-30E28CEC07C4}"/>
                  </a:ext>
                </a:extLst>
              </p:cNvPr>
              <p:cNvSpPr/>
              <p:nvPr/>
            </p:nvSpPr>
            <p:spPr>
              <a:xfrm>
                <a:off x="6710881" y="2307196"/>
                <a:ext cx="550564" cy="5332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1" name="Picture 4" descr="profmet">
                <a:extLst>
                  <a:ext uri="{FF2B5EF4-FFF2-40B4-BE49-F238E27FC236}">
                    <a16:creationId xmlns:a16="http://schemas.microsoft.com/office/drawing/2014/main" id="{2A679045-E9FF-49F2-828E-9D223DC866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50" t="39922" r="4514" b="36102"/>
              <a:stretch/>
            </p:blipFill>
            <p:spPr>
              <a:xfrm>
                <a:off x="6772066" y="2325813"/>
                <a:ext cx="577627" cy="533232"/>
              </a:xfrm>
              <a:prstGeom prst="rect">
                <a:avLst/>
              </a:prstGeom>
            </p:spPr>
          </p:pic>
        </p:grp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B16A5B0B-66C6-4580-B595-CFC6C2290462}"/>
                </a:ext>
              </a:extLst>
            </p:cNvPr>
            <p:cNvGrpSpPr/>
            <p:nvPr/>
          </p:nvGrpSpPr>
          <p:grpSpPr>
            <a:xfrm>
              <a:off x="5219298" y="1667200"/>
              <a:ext cx="1421001" cy="576365"/>
              <a:chOff x="6710881" y="2332175"/>
              <a:chExt cx="1421001" cy="576365"/>
            </a:xfrm>
          </p:grpSpPr>
          <p:pic>
            <p:nvPicPr>
              <p:cNvPr id="72" name="Picture 4" descr="profmet">
                <a:extLst>
                  <a:ext uri="{FF2B5EF4-FFF2-40B4-BE49-F238E27FC236}">
                    <a16:creationId xmlns:a16="http://schemas.microsoft.com/office/drawing/2014/main" id="{2CA3F822-3286-4DAF-9CA2-3077C5C636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43" t="43287" b="37902"/>
              <a:stretch/>
            </p:blipFill>
            <p:spPr>
              <a:xfrm>
                <a:off x="7087579" y="2404357"/>
                <a:ext cx="1044303" cy="418364"/>
              </a:xfrm>
              <a:prstGeom prst="rect">
                <a:avLst/>
              </a:prstGeom>
            </p:spPr>
          </p:pic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A3EFD4B7-6506-44B5-A5CC-CCA842825538}"/>
                  </a:ext>
                </a:extLst>
              </p:cNvPr>
              <p:cNvSpPr/>
              <p:nvPr/>
            </p:nvSpPr>
            <p:spPr>
              <a:xfrm>
                <a:off x="6710881" y="2372030"/>
                <a:ext cx="550564" cy="4740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4" name="Picture 4" descr="profmet">
                <a:extLst>
                  <a:ext uri="{FF2B5EF4-FFF2-40B4-BE49-F238E27FC236}">
                    <a16:creationId xmlns:a16="http://schemas.microsoft.com/office/drawing/2014/main" id="{6B0E5E69-7D65-407B-87EE-CB18568DB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90" t="40010" r="5775" b="33562"/>
              <a:stretch/>
            </p:blipFill>
            <p:spPr>
              <a:xfrm>
                <a:off x="6751543" y="2332175"/>
                <a:ext cx="577628" cy="576365"/>
              </a:xfrm>
              <a:prstGeom prst="rect">
                <a:avLst/>
              </a:prstGeom>
            </p:spPr>
          </p:pic>
        </p:grp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1EBC6CF-6F85-4F72-B49C-A2C0D3B1C685}"/>
                </a:ext>
              </a:extLst>
            </p:cNvPr>
            <p:cNvSpPr/>
            <p:nvPr/>
          </p:nvSpPr>
          <p:spPr>
            <a:xfrm>
              <a:off x="4012298" y="2227787"/>
              <a:ext cx="3727802" cy="1567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C2060AF1-3963-4473-B487-AEBC10CEE175}"/>
                </a:ext>
              </a:extLst>
            </p:cNvPr>
            <p:cNvSpPr txBox="1"/>
            <p:nvPr/>
          </p:nvSpPr>
          <p:spPr>
            <a:xfrm>
              <a:off x="7320806" y="3997325"/>
              <a:ext cx="49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t(s)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A7FA4259-BB70-4536-92A2-EEBD90A33877}"/>
                </a:ext>
              </a:extLst>
            </p:cNvPr>
            <p:cNvSpPr txBox="1"/>
            <p:nvPr/>
          </p:nvSpPr>
          <p:spPr>
            <a:xfrm>
              <a:off x="3060000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AB19426-41E8-4CE8-AD11-35B36F915957}"/>
                </a:ext>
              </a:extLst>
            </p:cNvPr>
            <p:cNvSpPr/>
            <p:nvPr/>
          </p:nvSpPr>
          <p:spPr>
            <a:xfrm>
              <a:off x="6535812" y="2108714"/>
              <a:ext cx="550564" cy="1473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21BC9F33-C59E-4EAA-9657-83BB54B0C1D3}"/>
                </a:ext>
              </a:extLst>
            </p:cNvPr>
            <p:cNvSpPr/>
            <p:nvPr/>
          </p:nvSpPr>
          <p:spPr>
            <a:xfrm>
              <a:off x="5105794" y="2216878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5B12E42-A118-4A20-B643-06DB36E05C4B}"/>
                </a:ext>
              </a:extLst>
            </p:cNvPr>
            <p:cNvSpPr/>
            <p:nvPr/>
          </p:nvSpPr>
          <p:spPr>
            <a:xfrm>
              <a:off x="4619039" y="2256729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AFD2820F-4D02-4C85-8FE2-E53E5C5C83D8}"/>
                </a:ext>
              </a:extLst>
            </p:cNvPr>
            <p:cNvSpPr/>
            <p:nvPr/>
          </p:nvSpPr>
          <p:spPr>
            <a:xfrm>
              <a:off x="4279330" y="3422248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E71C7001-96A9-4A0B-930D-CE532C08A62B}"/>
                </a:ext>
              </a:extLst>
            </p:cNvPr>
            <p:cNvSpPr/>
            <p:nvPr/>
          </p:nvSpPr>
          <p:spPr>
            <a:xfrm>
              <a:off x="7069338" y="3483977"/>
              <a:ext cx="43080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4" descr="profmet">
              <a:extLst>
                <a:ext uri="{FF2B5EF4-FFF2-40B4-BE49-F238E27FC236}">
                  <a16:creationId xmlns:a16="http://schemas.microsoft.com/office/drawing/2014/main" id="{E872E67C-FDC6-43C0-BEB3-A872978B2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8" t="58010" r="5925" b="32931"/>
            <a:stretch/>
          </p:blipFill>
          <p:spPr>
            <a:xfrm>
              <a:off x="4279330" y="3402711"/>
              <a:ext cx="408933" cy="201488"/>
            </a:xfrm>
            <a:prstGeom prst="rect">
              <a:avLst/>
            </a:prstGeom>
          </p:spPr>
        </p:pic>
        <p:pic>
          <p:nvPicPr>
            <p:cNvPr id="38" name="Picture 4" descr="profmet">
              <a:extLst>
                <a:ext uri="{FF2B5EF4-FFF2-40B4-BE49-F238E27FC236}">
                  <a16:creationId xmlns:a16="http://schemas.microsoft.com/office/drawing/2014/main" id="{617EC2B8-4380-424E-800B-A43F0B48A7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5" t="59234" r="7014" b="31053"/>
            <a:stretch/>
          </p:blipFill>
          <p:spPr>
            <a:xfrm>
              <a:off x="5462123" y="2088000"/>
              <a:ext cx="140609" cy="216024"/>
            </a:xfrm>
            <a:prstGeom prst="rect">
              <a:avLst/>
            </a:prstGeom>
          </p:spPr>
        </p:pic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2A842CBC-6CD7-496F-9BD6-8F5DB89750E9}"/>
                </a:ext>
              </a:extLst>
            </p:cNvPr>
            <p:cNvGrpSpPr/>
            <p:nvPr/>
          </p:nvGrpSpPr>
          <p:grpSpPr>
            <a:xfrm>
              <a:off x="3935711" y="2111081"/>
              <a:ext cx="3826932" cy="1663546"/>
              <a:chOff x="3935711" y="2111081"/>
              <a:chExt cx="3826932" cy="1663546"/>
            </a:xfrm>
          </p:grpSpPr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0C7F5891-1598-428A-B991-A340F8643B17}"/>
                  </a:ext>
                </a:extLst>
              </p:cNvPr>
              <p:cNvGrpSpPr/>
              <p:nvPr/>
            </p:nvGrpSpPr>
            <p:grpSpPr>
              <a:xfrm>
                <a:off x="3935711" y="2112507"/>
                <a:ext cx="1559631" cy="1662120"/>
                <a:chOff x="6466588" y="1441925"/>
                <a:chExt cx="1559631" cy="1662120"/>
              </a:xfrm>
            </p:grpSpPr>
            <p:pic>
              <p:nvPicPr>
                <p:cNvPr id="44" name="Picture 4" descr="profmet">
                  <a:extLst>
                    <a:ext uri="{FF2B5EF4-FFF2-40B4-BE49-F238E27FC236}">
                      <a16:creationId xmlns:a16="http://schemas.microsoft.com/office/drawing/2014/main" id="{8EBBA878-55CE-4D79-954D-B551696E13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887" r="-56" b="25331"/>
                <a:stretch/>
              </p:blipFill>
              <p:spPr>
                <a:xfrm>
                  <a:off x="6466588" y="1441925"/>
                  <a:ext cx="1559631" cy="1660694"/>
                </a:xfrm>
                <a:prstGeom prst="rect">
                  <a:avLst/>
                </a:prstGeom>
              </p:spPr>
            </p:pic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57E5EDCE-8639-4C4A-9867-DF2112AD2C2D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46" name="Picture 4" descr="profmet">
                  <a:extLst>
                    <a:ext uri="{FF2B5EF4-FFF2-40B4-BE49-F238E27FC236}">
                      <a16:creationId xmlns:a16="http://schemas.microsoft.com/office/drawing/2014/main" id="{CA1ADF21-A749-46A1-8501-F2EFCF5C8A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F94E1BFA-907D-489B-9093-824393C8B0E6}"/>
                  </a:ext>
                </a:extLst>
              </p:cNvPr>
              <p:cNvGrpSpPr/>
              <p:nvPr/>
            </p:nvGrpSpPr>
            <p:grpSpPr>
              <a:xfrm>
                <a:off x="5308052" y="2111081"/>
                <a:ext cx="1324645" cy="1662120"/>
                <a:chOff x="6699308" y="1441925"/>
                <a:chExt cx="1324645" cy="1662120"/>
              </a:xfrm>
            </p:grpSpPr>
            <p:pic>
              <p:nvPicPr>
                <p:cNvPr id="49" name="Picture 4" descr="profmet">
                  <a:extLst>
                    <a:ext uri="{FF2B5EF4-FFF2-40B4-BE49-F238E27FC236}">
                      <a16:creationId xmlns:a16="http://schemas.microsoft.com/office/drawing/2014/main" id="{C7D4BEDF-9957-481F-8B2E-B13C333155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443" b="25331"/>
                <a:stretch/>
              </p:blipFill>
              <p:spPr>
                <a:xfrm>
                  <a:off x="6979650" y="1441925"/>
                  <a:ext cx="1044303" cy="1660694"/>
                </a:xfrm>
                <a:prstGeom prst="rect">
                  <a:avLst/>
                </a:prstGeom>
              </p:spPr>
            </p:pic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5AE7D7D8-0B28-406C-9EEF-B35B630DFE34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1" name="Picture 4" descr="profmet">
                  <a:extLst>
                    <a:ext uri="{FF2B5EF4-FFF2-40B4-BE49-F238E27FC236}">
                      <a16:creationId xmlns:a16="http://schemas.microsoft.com/office/drawing/2014/main" id="{EB16CB1C-6B0E-4EE2-9D15-74CB1BAA09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989903B2-BB12-46C3-A99B-64F904F6454E}"/>
                  </a:ext>
                </a:extLst>
              </p:cNvPr>
              <p:cNvGrpSpPr/>
              <p:nvPr/>
            </p:nvGrpSpPr>
            <p:grpSpPr>
              <a:xfrm>
                <a:off x="6437998" y="2111081"/>
                <a:ext cx="1324645" cy="1662120"/>
                <a:chOff x="6699308" y="1441925"/>
                <a:chExt cx="1324645" cy="1662120"/>
              </a:xfrm>
            </p:grpSpPr>
            <p:pic>
              <p:nvPicPr>
                <p:cNvPr id="57" name="Picture 4" descr="profmet">
                  <a:extLst>
                    <a:ext uri="{FF2B5EF4-FFF2-40B4-BE49-F238E27FC236}">
                      <a16:creationId xmlns:a16="http://schemas.microsoft.com/office/drawing/2014/main" id="{4B42162C-699B-4E26-B086-D0D13A7E22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443" b="25331"/>
                <a:stretch/>
              </p:blipFill>
              <p:spPr>
                <a:xfrm>
                  <a:off x="6979650" y="1441925"/>
                  <a:ext cx="1044303" cy="1660694"/>
                </a:xfrm>
                <a:prstGeom prst="rect">
                  <a:avLst/>
                </a:prstGeom>
              </p:spPr>
            </p:pic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74779ABB-5C28-40A4-833E-8D05D4C55468}"/>
                    </a:ext>
                  </a:extLst>
                </p:cNvPr>
                <p:cNvSpPr/>
                <p:nvPr/>
              </p:nvSpPr>
              <p:spPr>
                <a:xfrm>
                  <a:off x="6710881" y="1545861"/>
                  <a:ext cx="550564" cy="15567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9" name="Picture 4" descr="profmet">
                  <a:extLst>
                    <a:ext uri="{FF2B5EF4-FFF2-40B4-BE49-F238E27FC236}">
                      <a16:creationId xmlns:a16="http://schemas.microsoft.com/office/drawing/2014/main" id="{D01EFBC2-9342-4D32-A0D1-6E1F9C62E9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50" t="4008" r="4514" b="25278"/>
                <a:stretch/>
              </p:blipFill>
              <p:spPr>
                <a:xfrm>
                  <a:off x="6699308" y="1531312"/>
                  <a:ext cx="577627" cy="1572733"/>
                </a:xfrm>
                <a:prstGeom prst="rect">
                  <a:avLst/>
                </a:prstGeom>
              </p:spPr>
            </p:pic>
          </p:grpSp>
        </p:grpSp>
        <p:pic>
          <p:nvPicPr>
            <p:cNvPr id="60" name="Picture 4" descr="profmet">
              <a:extLst>
                <a:ext uri="{FF2B5EF4-FFF2-40B4-BE49-F238E27FC236}">
                  <a16:creationId xmlns:a16="http://schemas.microsoft.com/office/drawing/2014/main" id="{F4F92F2B-EEC1-4368-B249-FA18280E10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8" t="25710" r="56417" b="21989"/>
            <a:stretch/>
          </p:blipFill>
          <p:spPr>
            <a:xfrm>
              <a:off x="5182923" y="2684320"/>
              <a:ext cx="272862" cy="1163214"/>
            </a:xfrm>
            <a:prstGeom prst="rect">
              <a:avLst/>
            </a:prstGeom>
          </p:spPr>
        </p:pic>
        <p:pic>
          <p:nvPicPr>
            <p:cNvPr id="61" name="Picture 4" descr="profmet">
              <a:extLst>
                <a:ext uri="{FF2B5EF4-FFF2-40B4-BE49-F238E27FC236}">
                  <a16:creationId xmlns:a16="http://schemas.microsoft.com/office/drawing/2014/main" id="{3EEEB120-1581-4DE2-BDF0-D6E19C1708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5" t="24856" r="56966" b="22264"/>
            <a:stretch/>
          </p:blipFill>
          <p:spPr>
            <a:xfrm flipH="1">
              <a:off x="5068095" y="2661158"/>
              <a:ext cx="135960" cy="1176099"/>
            </a:xfrm>
            <a:prstGeom prst="rect">
              <a:avLst/>
            </a:prstGeom>
          </p:spPr>
        </p:pic>
        <p:pic>
          <p:nvPicPr>
            <p:cNvPr id="62" name="Picture 4" descr="profmet">
              <a:extLst>
                <a:ext uri="{FF2B5EF4-FFF2-40B4-BE49-F238E27FC236}">
                  <a16:creationId xmlns:a16="http://schemas.microsoft.com/office/drawing/2014/main" id="{75FC862F-BFF9-4DAE-8EBA-CCF01CF6E1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5" t="59234" r="7014" b="31053"/>
            <a:stretch/>
          </p:blipFill>
          <p:spPr>
            <a:xfrm>
              <a:off x="6602683" y="2088000"/>
              <a:ext cx="140609" cy="216024"/>
            </a:xfrm>
            <a:prstGeom prst="rect">
              <a:avLst/>
            </a:prstGeom>
          </p:spPr>
        </p:pic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6E1551A7-169C-4B31-9A7F-DF64ADD27153}"/>
                </a:ext>
              </a:extLst>
            </p:cNvPr>
            <p:cNvCxnSpPr>
              <a:cxnSpLocks/>
            </p:cNvCxnSpPr>
            <p:nvPr/>
          </p:nvCxnSpPr>
          <p:spPr>
            <a:xfrm>
              <a:off x="4497598" y="3837257"/>
              <a:ext cx="570497" cy="0"/>
            </a:xfrm>
            <a:prstGeom prst="line">
              <a:avLst/>
            </a:prstGeom>
            <a:ln w="19050">
              <a:solidFill>
                <a:srgbClr val="221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303AB3E1-37B7-45A0-B977-FAB5F6F45106}"/>
                </a:ext>
              </a:extLst>
            </p:cNvPr>
            <p:cNvCxnSpPr>
              <a:cxnSpLocks/>
            </p:cNvCxnSpPr>
            <p:nvPr/>
          </p:nvCxnSpPr>
          <p:spPr>
            <a:xfrm>
              <a:off x="5423692" y="3837257"/>
              <a:ext cx="2316408" cy="0"/>
            </a:xfrm>
            <a:prstGeom prst="line">
              <a:avLst/>
            </a:prstGeom>
            <a:ln w="19050">
              <a:solidFill>
                <a:srgbClr val="221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" descr="profmet">
              <a:extLst>
                <a:ext uri="{FF2B5EF4-FFF2-40B4-BE49-F238E27FC236}">
                  <a16:creationId xmlns:a16="http://schemas.microsoft.com/office/drawing/2014/main" id="{690A6431-58C0-47A5-9E6D-76D259B64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8" t="59234" r="-8515" b="31053"/>
            <a:stretch/>
          </p:blipFill>
          <p:spPr>
            <a:xfrm>
              <a:off x="5184000" y="1756690"/>
              <a:ext cx="427342" cy="216024"/>
            </a:xfrm>
            <a:prstGeom prst="rect">
              <a:avLst/>
            </a:prstGeom>
          </p:spPr>
        </p:pic>
        <p:pic>
          <p:nvPicPr>
            <p:cNvPr id="78" name="Picture 4" descr="profmet">
              <a:extLst>
                <a:ext uri="{FF2B5EF4-FFF2-40B4-BE49-F238E27FC236}">
                  <a16:creationId xmlns:a16="http://schemas.microsoft.com/office/drawing/2014/main" id="{FBD42D73-AC87-4ECA-883B-338BBA316F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62" t="59234" r="-9127" b="31053"/>
            <a:stretch/>
          </p:blipFill>
          <p:spPr>
            <a:xfrm>
              <a:off x="6338941" y="2080956"/>
              <a:ext cx="427342" cy="216024"/>
            </a:xfrm>
            <a:prstGeom prst="rect">
              <a:avLst/>
            </a:prstGeom>
          </p:spPr>
        </p:pic>
        <p:pic>
          <p:nvPicPr>
            <p:cNvPr id="79" name="Picture 4" descr="profmet">
              <a:extLst>
                <a:ext uri="{FF2B5EF4-FFF2-40B4-BE49-F238E27FC236}">
                  <a16:creationId xmlns:a16="http://schemas.microsoft.com/office/drawing/2014/main" id="{73FF3A6A-EC9D-4907-8B62-DBA01BAC0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8" t="59234" r="-8515" b="31053"/>
            <a:stretch/>
          </p:blipFill>
          <p:spPr>
            <a:xfrm>
              <a:off x="5182715" y="2080788"/>
              <a:ext cx="427342" cy="216024"/>
            </a:xfrm>
            <a:prstGeom prst="rect">
              <a:avLst/>
            </a:prstGeom>
          </p:spPr>
        </p:pic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5D80BA94-0E71-4E6F-ADD6-F15D772CE712}"/>
                </a:ext>
              </a:extLst>
            </p:cNvPr>
            <p:cNvSpPr/>
            <p:nvPr/>
          </p:nvSpPr>
          <p:spPr>
            <a:xfrm>
              <a:off x="3969162" y="1531139"/>
              <a:ext cx="3802054" cy="232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85" name="Tekstvak 84">
            <a:extLst>
              <a:ext uri="{FF2B5EF4-FFF2-40B4-BE49-F238E27FC236}">
                <a16:creationId xmlns:a16="http://schemas.microsoft.com/office/drawing/2014/main" id="{58184699-848C-417D-AF46-A72B6009794C}"/>
              </a:ext>
            </a:extLst>
          </p:cNvPr>
          <p:cNvSpPr txBox="1"/>
          <p:nvPr/>
        </p:nvSpPr>
        <p:spPr>
          <a:xfrm>
            <a:off x="3952579" y="98240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400" dirty="0">
              <a:solidFill>
                <a:srgbClr val="FF0000"/>
              </a:solidFill>
            </a:endParaRPr>
          </a:p>
        </p:txBody>
      </p:sp>
      <p:pic>
        <p:nvPicPr>
          <p:cNvPr id="87" name="Picture 4" descr="profmet">
            <a:extLst>
              <a:ext uri="{FF2B5EF4-FFF2-40B4-BE49-F238E27FC236}">
                <a16:creationId xmlns:a16="http://schemas.microsoft.com/office/drawing/2014/main" id="{3AA89622-E674-45E4-AC24-A56928ED2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t="19043" r="56391" b="74482"/>
          <a:stretch/>
        </p:blipFill>
        <p:spPr>
          <a:xfrm>
            <a:off x="5036075" y="2531545"/>
            <a:ext cx="432048" cy="144016"/>
          </a:xfrm>
          <a:prstGeom prst="rect">
            <a:avLst/>
          </a:prstGeom>
        </p:spPr>
      </p:pic>
      <p:grpSp>
        <p:nvGrpSpPr>
          <p:cNvPr id="81" name="Groep 80">
            <a:extLst>
              <a:ext uri="{FF2B5EF4-FFF2-40B4-BE49-F238E27FC236}">
                <a16:creationId xmlns:a16="http://schemas.microsoft.com/office/drawing/2014/main" id="{88B8DBF5-D4AC-46C5-AF99-BEE08AC34B7D}"/>
              </a:ext>
            </a:extLst>
          </p:cNvPr>
          <p:cNvGrpSpPr/>
          <p:nvPr/>
        </p:nvGrpSpPr>
        <p:grpSpPr>
          <a:xfrm>
            <a:off x="3060000" y="4279339"/>
            <a:ext cx="4707240" cy="2336956"/>
            <a:chOff x="3060000" y="1660369"/>
            <a:chExt cx="4707240" cy="2336956"/>
          </a:xfrm>
        </p:grpSpPr>
        <p:pic>
          <p:nvPicPr>
            <p:cNvPr id="82" name="Picture 4" descr="profmet">
              <a:extLst>
                <a:ext uri="{FF2B5EF4-FFF2-40B4-BE49-F238E27FC236}">
                  <a16:creationId xmlns:a16="http://schemas.microsoft.com/office/drawing/2014/main" id="{54A43896-E91F-4183-8C7B-BDB77A99A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81015" y="1773238"/>
              <a:ext cx="4086225" cy="2224087"/>
            </a:xfrm>
            <a:prstGeom prst="rect">
              <a:avLst/>
            </a:prstGeom>
          </p:spPr>
        </p:pic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B20803A6-8686-4C79-9076-00DF5220F2FB}"/>
                </a:ext>
              </a:extLst>
            </p:cNvPr>
            <p:cNvSpPr/>
            <p:nvPr/>
          </p:nvSpPr>
          <p:spPr>
            <a:xfrm>
              <a:off x="6445406" y="1987884"/>
              <a:ext cx="550564" cy="1473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9" name="Picture 4" descr="profmet">
              <a:extLst>
                <a:ext uri="{FF2B5EF4-FFF2-40B4-BE49-F238E27FC236}">
                  <a16:creationId xmlns:a16="http://schemas.microsoft.com/office/drawing/2014/main" id="{56885217-AC09-4D84-9389-DA0CB83E2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1" t="6509" r="4479" b="24055"/>
            <a:stretch/>
          </p:blipFill>
          <p:spPr>
            <a:xfrm>
              <a:off x="6436801" y="1916832"/>
              <a:ext cx="580238" cy="1544285"/>
            </a:xfrm>
            <a:prstGeom prst="rect">
              <a:avLst/>
            </a:prstGeom>
          </p:spPr>
        </p:pic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C3F7AE06-0E25-4F86-A297-59DBEC11C162}"/>
                </a:ext>
              </a:extLst>
            </p:cNvPr>
            <p:cNvSpPr/>
            <p:nvPr/>
          </p:nvSpPr>
          <p:spPr>
            <a:xfrm>
              <a:off x="4055525" y="1783507"/>
              <a:ext cx="36107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1" name="Picture 4" descr="profmet">
              <a:extLst>
                <a:ext uri="{FF2B5EF4-FFF2-40B4-BE49-F238E27FC236}">
                  <a16:creationId xmlns:a16="http://schemas.microsoft.com/office/drawing/2014/main" id="{BAE6408F-5C23-4C96-BA4A-7DBAAF1F08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45" t="59234" r="-3" b="31053"/>
            <a:stretch/>
          </p:blipFill>
          <p:spPr>
            <a:xfrm>
              <a:off x="4008478" y="1749600"/>
              <a:ext cx="427342" cy="216024"/>
            </a:xfrm>
            <a:prstGeom prst="rect">
              <a:avLst/>
            </a:prstGeom>
          </p:spPr>
        </p:pic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A6103DBD-FA2E-4872-BC63-854DC6B32F1B}"/>
                </a:ext>
              </a:extLst>
            </p:cNvPr>
            <p:cNvSpPr txBox="1"/>
            <p:nvPr/>
          </p:nvSpPr>
          <p:spPr>
            <a:xfrm>
              <a:off x="3060000" y="1660369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U(v)</a:t>
              </a:r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4728F855-641F-481E-AE11-0428F1594280}"/>
              </a:ext>
            </a:extLst>
          </p:cNvPr>
          <p:cNvSpPr txBox="1"/>
          <p:nvPr/>
        </p:nvSpPr>
        <p:spPr>
          <a:xfrm>
            <a:off x="366176" y="4752000"/>
            <a:ext cx="306250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b="1" dirty="0">
                <a:solidFill>
                  <a:srgbClr val="FF0000"/>
                </a:solidFill>
              </a:rPr>
              <a:t>Kwalitatieve</a:t>
            </a:r>
            <a:r>
              <a:rPr lang="nl-NL" sz="2200" dirty="0">
                <a:solidFill>
                  <a:srgbClr val="FF0000"/>
                </a:solidFill>
              </a:rPr>
              <a:t> analyse: 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sz="2200" dirty="0">
                <a:solidFill>
                  <a:srgbClr val="FF0000"/>
                </a:solidFill>
              </a:rPr>
              <a:t>Identificeren van stoffen</a:t>
            </a:r>
          </a:p>
          <a:p>
            <a:r>
              <a:rPr lang="nl-NL" sz="2200" dirty="0">
                <a:solidFill>
                  <a:srgbClr val="FF0000"/>
                </a:solidFill>
              </a:rPr>
              <a:t>m.b.v. de retentietijd.</a:t>
            </a:r>
          </a:p>
        </p:txBody>
      </p:sp>
    </p:spTree>
    <p:extLst>
      <p:ext uri="{BB962C8B-B14F-4D97-AF65-F5344CB8AC3E}">
        <p14:creationId xmlns:p14="http://schemas.microsoft.com/office/powerpoint/2010/main" val="1534643487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92EDDB94-D6CB-4F9C-B19B-C22BA1AC2D5F}"/>
              </a:ext>
            </a:extLst>
          </p:cNvPr>
          <p:cNvSpPr txBox="1"/>
          <p:nvPr/>
        </p:nvSpPr>
        <p:spPr>
          <a:xfrm>
            <a:off x="366176" y="4752000"/>
            <a:ext cx="39612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rgbClr val="FF0000"/>
                </a:solidFill>
              </a:rPr>
              <a:t>Kwantitatieve</a:t>
            </a:r>
            <a:r>
              <a:rPr lang="nl-NL" sz="2200" dirty="0">
                <a:solidFill>
                  <a:srgbClr val="FF0000"/>
                </a:solidFill>
              </a:rPr>
              <a:t> analyse: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sz="2200" dirty="0">
                <a:solidFill>
                  <a:srgbClr val="FF0000"/>
                </a:solidFill>
              </a:rPr>
              <a:t>Bepalen van de hoeveelheid </a:t>
            </a:r>
          </a:p>
          <a:p>
            <a:r>
              <a:rPr lang="nl-NL" sz="2200" dirty="0">
                <a:solidFill>
                  <a:srgbClr val="FF0000"/>
                </a:solidFill>
              </a:rPr>
              <a:t>van een stof.</a:t>
            </a:r>
          </a:p>
        </p:txBody>
      </p:sp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</p:spTree>
    <p:extLst>
      <p:ext uri="{BB962C8B-B14F-4D97-AF65-F5344CB8AC3E}">
        <p14:creationId xmlns:p14="http://schemas.microsoft.com/office/powerpoint/2010/main" val="335693043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92EDDB94-D6CB-4F9C-B19B-C22BA1AC2D5F}"/>
              </a:ext>
            </a:extLst>
          </p:cNvPr>
          <p:cNvSpPr txBox="1"/>
          <p:nvPr/>
        </p:nvSpPr>
        <p:spPr>
          <a:xfrm>
            <a:off x="366176" y="4752000"/>
            <a:ext cx="39612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rgbClr val="FF0000"/>
                </a:solidFill>
              </a:rPr>
              <a:t>Kwantitatieve</a:t>
            </a:r>
            <a:r>
              <a:rPr lang="nl-NL" sz="2200" dirty="0">
                <a:solidFill>
                  <a:srgbClr val="FF0000"/>
                </a:solidFill>
              </a:rPr>
              <a:t> analyse: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sz="2200" dirty="0"/>
              <a:t>Bepalen van de hoeveelheid </a:t>
            </a:r>
          </a:p>
          <a:p>
            <a:r>
              <a:rPr lang="nl-NL" sz="2200" dirty="0"/>
              <a:t>van een stof.</a:t>
            </a:r>
          </a:p>
        </p:txBody>
      </p:sp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02295D8-ADCD-46E0-9D98-323F4333EDDF}"/>
              </a:ext>
            </a:extLst>
          </p:cNvPr>
          <p:cNvSpPr/>
          <p:nvPr/>
        </p:nvSpPr>
        <p:spPr>
          <a:xfrm>
            <a:off x="366176" y="5991237"/>
            <a:ext cx="579267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altLang="nl-NL" sz="2200" dirty="0">
                <a:solidFill>
                  <a:srgbClr val="FF0000"/>
                </a:solidFill>
              </a:rPr>
              <a:t>De piekoppervlakte is recht evenredig </a:t>
            </a:r>
          </a:p>
          <a:p>
            <a:r>
              <a:rPr lang="nl-NL" altLang="nl-NL" sz="2200" dirty="0">
                <a:solidFill>
                  <a:srgbClr val="FF0000"/>
                </a:solidFill>
              </a:rPr>
              <a:t>met de hoeveelheid van een stof.</a:t>
            </a:r>
          </a:p>
        </p:txBody>
      </p:sp>
    </p:spTree>
    <p:extLst>
      <p:ext uri="{BB962C8B-B14F-4D97-AF65-F5344CB8AC3E}">
        <p14:creationId xmlns:p14="http://schemas.microsoft.com/office/powerpoint/2010/main" val="542191217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AD63594A-61F9-496A-919E-EDC9D9370C6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61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endParaRPr lang="nl-NL" altLang="nl-NL" sz="2000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B177E10-6A37-B82F-E239-BA94D0E7E20E}"/>
              </a:ext>
            </a:extLst>
          </p:cNvPr>
          <p:cNvSpPr txBox="1"/>
          <p:nvPr/>
        </p:nvSpPr>
        <p:spPr>
          <a:xfrm>
            <a:off x="3874352" y="4308319"/>
            <a:ext cx="569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Wat is het volumepercentage methylpropaan</a:t>
            </a:r>
          </a:p>
          <a:p>
            <a:r>
              <a:rPr lang="nl-NL" sz="2000" dirty="0">
                <a:solidFill>
                  <a:srgbClr val="FF0000"/>
                </a:solidFill>
              </a:rPr>
              <a:t>in aanstekergas?</a:t>
            </a:r>
          </a:p>
        </p:txBody>
      </p:sp>
    </p:spTree>
    <p:extLst>
      <p:ext uri="{BB962C8B-B14F-4D97-AF65-F5344CB8AC3E}">
        <p14:creationId xmlns:p14="http://schemas.microsoft.com/office/powerpoint/2010/main" val="3915202020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AD63594A-61F9-496A-919E-EDC9D9370C6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61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endParaRPr lang="nl-NL" altLang="nl-NL" sz="2000" dirty="0">
              <a:solidFill>
                <a:schemeClr val="bg1"/>
              </a:solidFill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4CDD37A6-3B22-4A3F-A7A6-FAD4F7CB269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3188"/>
            <a:ext cx="8243888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200" dirty="0"/>
              <a:t>                      </a:t>
            </a:r>
            <a:r>
              <a:rPr lang="nl-NL" altLang="nl-NL" sz="400" dirty="0"/>
              <a:t>                             </a:t>
            </a:r>
            <a:r>
              <a:rPr lang="nl-NL" altLang="nl-NL" sz="3200" dirty="0"/>
              <a:t>Gaschromatogram</a:t>
            </a:r>
            <a:r>
              <a:rPr lang="nl-NL" altLang="nl-NL" sz="3200" dirty="0">
                <a:solidFill>
                  <a:schemeClr val="bg1"/>
                </a:solidFill>
              </a:rPr>
              <a:t>: </a:t>
            </a:r>
            <a:r>
              <a:rPr lang="nl-NL" altLang="nl-NL" sz="2800" dirty="0">
                <a:solidFill>
                  <a:schemeClr val="bg1"/>
                </a:solidFill>
              </a:rPr>
              <a:t>apolaire kolom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B86C064-E7D9-449A-A2C8-04653DA93244}"/>
              </a:ext>
            </a:extLst>
          </p:cNvPr>
          <p:cNvSpPr txBox="1"/>
          <p:nvPr/>
        </p:nvSpPr>
        <p:spPr>
          <a:xfrm>
            <a:off x="3874352" y="4308319"/>
            <a:ext cx="569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Wat is het volumepercentage methylpropaan</a:t>
            </a:r>
          </a:p>
          <a:p>
            <a:r>
              <a:rPr lang="nl-NL" sz="2000" dirty="0"/>
              <a:t>in aanstekergas?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56CE76C-3EDD-4C4F-877D-69F42A66D9E7}"/>
              </a:ext>
            </a:extLst>
          </p:cNvPr>
          <p:cNvSpPr/>
          <p:nvPr/>
        </p:nvSpPr>
        <p:spPr>
          <a:xfrm>
            <a:off x="388513" y="2088000"/>
            <a:ext cx="218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dirty="0">
                <a:solidFill>
                  <a:srgbClr val="FF0000"/>
                </a:solidFill>
              </a:rPr>
              <a:t>Geïnjecteerd 10,0 </a:t>
            </a:r>
            <a:r>
              <a:rPr lang="el-GR" altLang="nl-NL" dirty="0">
                <a:solidFill>
                  <a:srgbClr val="FF0000"/>
                </a:solidFill>
              </a:rPr>
              <a:t>μ</a:t>
            </a:r>
            <a:r>
              <a:rPr lang="nl-NL" altLang="nl-NL" dirty="0">
                <a:solidFill>
                  <a:srgbClr val="FF0000"/>
                </a:solidFill>
              </a:rPr>
              <a:t>L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95526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AD63594A-61F9-496A-919E-EDC9D9370C6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61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  <a:p>
            <a:pPr marL="457200" lvl="1" indent="0">
              <a:lnSpc>
                <a:spcPts val="2500"/>
              </a:lnSpc>
              <a:buFont typeface="Arial" pitchFamily="34" charset="0"/>
              <a:buNone/>
            </a:pPr>
            <a:endParaRPr lang="nl-NL" altLang="nl-NL" sz="2000" dirty="0">
              <a:solidFill>
                <a:schemeClr val="bg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1E5A2BC-4720-4B7E-8B2B-2C710B8BD8C5}"/>
              </a:ext>
            </a:extLst>
          </p:cNvPr>
          <p:cNvSpPr txBox="1"/>
          <p:nvPr/>
        </p:nvSpPr>
        <p:spPr>
          <a:xfrm>
            <a:off x="401888" y="5004000"/>
            <a:ext cx="7668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Maak een chromatogram van een bekende hoeveelheid methylpropaan.</a:t>
            </a:r>
            <a:r>
              <a:rPr lang="nl-NL" dirty="0"/>
              <a:t>	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713C031-79EA-42B9-85DD-7CAE102AA301}"/>
              </a:ext>
            </a:extLst>
          </p:cNvPr>
          <p:cNvSpPr/>
          <p:nvPr/>
        </p:nvSpPr>
        <p:spPr>
          <a:xfrm>
            <a:off x="388513" y="2088000"/>
            <a:ext cx="218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dirty="0"/>
              <a:t>Geïnjecteerd 10,0 </a:t>
            </a:r>
            <a:r>
              <a:rPr lang="el-GR" altLang="nl-NL" dirty="0"/>
              <a:t>μ</a:t>
            </a:r>
            <a:r>
              <a:rPr lang="nl-NL" altLang="nl-NL" dirty="0"/>
              <a:t>L 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68AE4CA-C533-1E4A-8D90-C47F4187DCD2}"/>
              </a:ext>
            </a:extLst>
          </p:cNvPr>
          <p:cNvSpPr txBox="1"/>
          <p:nvPr/>
        </p:nvSpPr>
        <p:spPr>
          <a:xfrm>
            <a:off x="3874352" y="4308319"/>
            <a:ext cx="569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Wat is het volumepercentage methylpropaan</a:t>
            </a:r>
          </a:p>
          <a:p>
            <a:r>
              <a:rPr lang="nl-NL" sz="2000" dirty="0"/>
              <a:t>in aanstekergas?</a:t>
            </a:r>
          </a:p>
        </p:txBody>
      </p:sp>
    </p:spTree>
    <p:extLst>
      <p:ext uri="{BB962C8B-B14F-4D97-AF65-F5344CB8AC3E}">
        <p14:creationId xmlns:p14="http://schemas.microsoft.com/office/powerpoint/2010/main" val="308504239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>
            <a:grpSpLocks noChangeAspect="1"/>
          </p:cNvGrpSpPr>
          <p:nvPr/>
        </p:nvGrpSpPr>
        <p:grpSpPr bwMode="auto">
          <a:xfrm>
            <a:off x="1907698" y="836712"/>
            <a:ext cx="2291085" cy="5406659"/>
            <a:chOff x="2620" y="11342"/>
            <a:chExt cx="1206" cy="2846"/>
          </a:xfrm>
        </p:grpSpPr>
        <p:pic>
          <p:nvPicPr>
            <p:cNvPr id="3" name="Afbeelding 2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2731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3" descr="Afbeeldingsresultaat voor paper chromatography">
              <a:hlinkClick r:id="rId4" tgtFrame="&quot;_blank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2" t="5975" r="59764" b="8437"/>
            <a:stretch>
              <a:fillRect/>
            </a:stretch>
          </p:blipFill>
          <p:spPr bwMode="auto">
            <a:xfrm>
              <a:off x="2924" y="11342"/>
              <a:ext cx="749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4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2784" y="12777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8" y="11740"/>
              <a:ext cx="360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54" y="13349"/>
              <a:ext cx="203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8301045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57BA2AA5-35C5-4152-9BB0-0ECFE78DF419}"/>
              </a:ext>
            </a:extLst>
          </p:cNvPr>
          <p:cNvGrpSpPr/>
          <p:nvPr/>
        </p:nvGrpSpPr>
        <p:grpSpPr>
          <a:xfrm>
            <a:off x="3060000" y="4046145"/>
            <a:ext cx="4753249" cy="2835518"/>
            <a:chOff x="3060000" y="1531139"/>
            <a:chExt cx="4753249" cy="2835518"/>
          </a:xfrm>
        </p:grpSpPr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8642E382-8019-4657-A387-39934A68578B}"/>
                </a:ext>
              </a:extLst>
            </p:cNvPr>
            <p:cNvGrpSpPr/>
            <p:nvPr/>
          </p:nvGrpSpPr>
          <p:grpSpPr>
            <a:xfrm>
              <a:off x="3060000" y="1660369"/>
              <a:ext cx="4753249" cy="2706288"/>
              <a:chOff x="3058802" y="1660369"/>
              <a:chExt cx="4753249" cy="2706288"/>
            </a:xfrm>
          </p:grpSpPr>
          <p:pic>
            <p:nvPicPr>
              <p:cNvPr id="46" name="Picture 4" descr="profmet">
                <a:extLst>
                  <a:ext uri="{FF2B5EF4-FFF2-40B4-BE49-F238E27FC236}">
                    <a16:creationId xmlns:a16="http://schemas.microsoft.com/office/drawing/2014/main" id="{1D03D9EC-5905-4562-B18D-15FA0196C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81015" y="1773238"/>
                <a:ext cx="4086225" cy="2224087"/>
              </a:xfrm>
              <a:prstGeom prst="rect">
                <a:avLst/>
              </a:prstGeom>
            </p:spPr>
          </p:pic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A1CEDB50-352E-43F5-B71A-B16D0BDD8900}"/>
                  </a:ext>
                </a:extLst>
              </p:cNvPr>
              <p:cNvSpPr/>
              <p:nvPr/>
            </p:nvSpPr>
            <p:spPr>
              <a:xfrm>
                <a:off x="4011100" y="1660369"/>
                <a:ext cx="3727802" cy="21349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2093A6A-0A62-40A5-A3F4-5A5C1E1EAD36}"/>
                  </a:ext>
                </a:extLst>
              </p:cNvPr>
              <p:cNvSpPr/>
              <p:nvPr/>
            </p:nvSpPr>
            <p:spPr>
              <a:xfrm>
                <a:off x="5436096" y="1773238"/>
                <a:ext cx="288032" cy="143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5CA7BCF-50AB-48FA-807B-0E4E1D2EBDD1}"/>
                  </a:ext>
                </a:extLst>
              </p:cNvPr>
              <p:cNvSpPr txBox="1"/>
              <p:nvPr/>
            </p:nvSpPr>
            <p:spPr>
              <a:xfrm>
                <a:off x="7319608" y="3997325"/>
                <a:ext cx="49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t(s)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F0036B2B-6B0E-41E4-8121-0E7D6EF8BC49}"/>
                  </a:ext>
                </a:extLst>
              </p:cNvPr>
              <p:cNvSpPr txBox="1"/>
              <p:nvPr/>
            </p:nvSpPr>
            <p:spPr>
              <a:xfrm>
                <a:off x="3058802" y="1660369"/>
                <a:ext cx="577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U(v)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F088CCBA-26DA-449E-87F6-4096B58E8A8D}"/>
                  </a:ext>
                </a:extLst>
              </p:cNvPr>
              <p:cNvSpPr/>
              <p:nvPr/>
            </p:nvSpPr>
            <p:spPr>
              <a:xfrm>
                <a:off x="4054327" y="1783507"/>
                <a:ext cx="361070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4831A1D-3ED7-47F9-B402-ED249A91C0DA}"/>
                  </a:ext>
                </a:extLst>
              </p:cNvPr>
              <p:cNvSpPr/>
              <p:nvPr/>
            </p:nvSpPr>
            <p:spPr>
              <a:xfrm>
                <a:off x="6444208" y="1987883"/>
                <a:ext cx="550564" cy="1479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4" name="Picture 4" descr="profmet">
                <a:extLst>
                  <a:ext uri="{FF2B5EF4-FFF2-40B4-BE49-F238E27FC236}">
                    <a16:creationId xmlns:a16="http://schemas.microsoft.com/office/drawing/2014/main" id="{EEFEEDD6-DAA4-40EC-AB02-2CBDD60CC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50" t="4008" r="5176" b="24055"/>
              <a:stretch/>
            </p:blipFill>
            <p:spPr>
              <a:xfrm>
                <a:off x="6436800" y="1861200"/>
                <a:ext cx="550564" cy="1599917"/>
              </a:xfrm>
              <a:prstGeom prst="rect">
                <a:avLst/>
              </a:prstGeom>
            </p:spPr>
          </p:pic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8DE97D39-DA61-4DE5-8B4F-48A675ADF90D}"/>
                  </a:ext>
                </a:extLst>
              </p:cNvPr>
              <p:cNvSpPr/>
              <p:nvPr/>
            </p:nvSpPr>
            <p:spPr>
              <a:xfrm>
                <a:off x="4640400" y="3791580"/>
                <a:ext cx="6666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E2BB76FE-9B1C-427D-9720-C5D7C3808511}"/>
                  </a:ext>
                </a:extLst>
              </p:cNvPr>
              <p:cNvSpPr/>
              <p:nvPr/>
            </p:nvSpPr>
            <p:spPr>
              <a:xfrm>
                <a:off x="4496400" y="3794400"/>
                <a:ext cx="68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FE12BBB0-6E83-4A38-A7C2-44E2E08F8262}"/>
                  </a:ext>
                </a:extLst>
              </p:cNvPr>
              <p:cNvSpPr/>
              <p:nvPr/>
            </p:nvSpPr>
            <p:spPr>
              <a:xfrm>
                <a:off x="4723200" y="3791581"/>
                <a:ext cx="45719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F6A1373-9BD7-429F-8918-31AD869467B7}"/>
                </a:ext>
              </a:extLst>
            </p:cNvPr>
            <p:cNvGrpSpPr/>
            <p:nvPr/>
          </p:nvGrpSpPr>
          <p:grpSpPr>
            <a:xfrm>
              <a:off x="3060000" y="1531139"/>
              <a:ext cx="4753249" cy="2835518"/>
              <a:chOff x="3060000" y="1531139"/>
              <a:chExt cx="4753249" cy="2835518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FAA5F23C-F515-4A08-91A8-33DC48850F17}"/>
                  </a:ext>
                </a:extLst>
              </p:cNvPr>
              <p:cNvGrpSpPr/>
              <p:nvPr/>
            </p:nvGrpSpPr>
            <p:grpSpPr>
              <a:xfrm>
                <a:off x="3060000" y="1531139"/>
                <a:ext cx="4753249" cy="2835518"/>
                <a:chOff x="3060000" y="1531139"/>
                <a:chExt cx="4753249" cy="2835518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B1D0CA-6FBF-49BF-A5F7-95F42E1A9269}"/>
                    </a:ext>
                  </a:extLst>
                </p:cNvPr>
                <p:cNvGrpSpPr/>
                <p:nvPr/>
              </p:nvGrpSpPr>
              <p:grpSpPr>
                <a:xfrm>
                  <a:off x="3935210" y="1713843"/>
                  <a:ext cx="1559631" cy="434731"/>
                  <a:chOff x="6502191" y="2375175"/>
                  <a:chExt cx="1559631" cy="434731"/>
                </a:xfrm>
              </p:grpSpPr>
              <p:pic>
                <p:nvPicPr>
                  <p:cNvPr id="103" name="Picture 4" descr="profmet">
                    <a:extLst>
                      <a:ext uri="{FF2B5EF4-FFF2-40B4-BE49-F238E27FC236}">
                        <a16:creationId xmlns:a16="http://schemas.microsoft.com/office/drawing/2014/main" id="{ABC6C4E6-193B-4648-B9BC-862165CF87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887" t="41998" r="-56" b="39254"/>
                  <a:stretch/>
                </p:blipFill>
                <p:spPr>
                  <a:xfrm>
                    <a:off x="6502191" y="2375217"/>
                    <a:ext cx="1559631" cy="416973"/>
                  </a:xfrm>
                  <a:prstGeom prst="rect">
                    <a:avLst/>
                  </a:prstGeom>
                </p:spPr>
              </p:pic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FF124B12-3A27-4C1C-9488-DC0F28997B4C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5175"/>
                    <a:ext cx="550564" cy="4347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5" name="Picture 4" descr="profmet">
                    <a:extLst>
                      <a:ext uri="{FF2B5EF4-FFF2-40B4-BE49-F238E27FC236}">
                        <a16:creationId xmlns:a16="http://schemas.microsoft.com/office/drawing/2014/main" id="{DCD882CF-2C5D-4CD3-9E8C-D08B7B9C3C6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750" t="42018" r="4514" b="38503"/>
                  <a:stretch/>
                </p:blipFill>
                <p:spPr>
                  <a:xfrm>
                    <a:off x="6710882" y="2375216"/>
                    <a:ext cx="602158" cy="4332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C4EE56A7-3768-4B17-87FE-3A6AC17B66E4}"/>
                    </a:ext>
                  </a:extLst>
                </p:cNvPr>
                <p:cNvGrpSpPr/>
                <p:nvPr/>
              </p:nvGrpSpPr>
              <p:grpSpPr>
                <a:xfrm>
                  <a:off x="6376813" y="1640551"/>
                  <a:ext cx="1385830" cy="551849"/>
                  <a:chOff x="6710881" y="2307196"/>
                  <a:chExt cx="1385830" cy="551849"/>
                </a:xfrm>
              </p:grpSpPr>
              <p:pic>
                <p:nvPicPr>
                  <p:cNvPr id="100" name="Picture 4" descr="profmet">
                    <a:extLst>
                      <a:ext uri="{FF2B5EF4-FFF2-40B4-BE49-F238E27FC236}">
                        <a16:creationId xmlns:a16="http://schemas.microsoft.com/office/drawing/2014/main" id="{4C83046F-0AAD-4C04-9351-FC906D3124E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0116" b="37774"/>
                  <a:stretch/>
                </p:blipFill>
                <p:spPr>
                  <a:xfrm>
                    <a:off x="7052408" y="2333845"/>
                    <a:ext cx="1044303" cy="491756"/>
                  </a:xfrm>
                  <a:prstGeom prst="rect">
                    <a:avLst/>
                  </a:prstGeom>
                </p:spPr>
              </p:pic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F75416E3-B507-4C7C-87F6-E7EB74BC0C16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07196"/>
                    <a:ext cx="550564" cy="533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2" name="Picture 4" descr="profmet">
                    <a:extLst>
                      <a:ext uri="{FF2B5EF4-FFF2-40B4-BE49-F238E27FC236}">
                        <a16:creationId xmlns:a16="http://schemas.microsoft.com/office/drawing/2014/main" id="{2CAAB6B5-B45C-4888-B40E-21587291F7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1350" t="39922" r="4514" b="36102"/>
                  <a:stretch/>
                </p:blipFill>
                <p:spPr>
                  <a:xfrm>
                    <a:off x="6772066" y="2325813"/>
                    <a:ext cx="577627" cy="5332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3196AEC3-6648-4071-81AE-620EA8D859C4}"/>
                    </a:ext>
                  </a:extLst>
                </p:cNvPr>
                <p:cNvGrpSpPr/>
                <p:nvPr/>
              </p:nvGrpSpPr>
              <p:grpSpPr>
                <a:xfrm>
                  <a:off x="5219298" y="1667200"/>
                  <a:ext cx="1421001" cy="576365"/>
                  <a:chOff x="6710881" y="2332175"/>
                  <a:chExt cx="1421001" cy="576365"/>
                </a:xfrm>
              </p:grpSpPr>
              <p:pic>
                <p:nvPicPr>
                  <p:cNvPr id="97" name="Picture 4" descr="profmet">
                    <a:extLst>
                      <a:ext uri="{FF2B5EF4-FFF2-40B4-BE49-F238E27FC236}">
                        <a16:creationId xmlns:a16="http://schemas.microsoft.com/office/drawing/2014/main" id="{BE03474C-335F-4928-AA93-CE19B438A2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3287" b="37902"/>
                  <a:stretch/>
                </p:blipFill>
                <p:spPr>
                  <a:xfrm>
                    <a:off x="7087579" y="2404357"/>
                    <a:ext cx="1044303" cy="418364"/>
                  </a:xfrm>
                  <a:prstGeom prst="rect">
                    <a:avLst/>
                  </a:prstGeom>
                </p:spPr>
              </p:pic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BED8FCE1-84DA-46A0-A97E-E3EB5DC911A3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2030"/>
                    <a:ext cx="550564" cy="4740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9" name="Picture 4" descr="profmet">
                    <a:extLst>
                      <a:ext uri="{FF2B5EF4-FFF2-40B4-BE49-F238E27FC236}">
                        <a16:creationId xmlns:a16="http://schemas.microsoft.com/office/drawing/2014/main" id="{C1B9ED03-8B82-4361-8F7B-6138705CCF1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090" t="40010" r="5775" b="33562"/>
                  <a:stretch/>
                </p:blipFill>
                <p:spPr>
                  <a:xfrm>
                    <a:off x="6751543" y="2332175"/>
                    <a:ext cx="577628" cy="5763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4C2B6341-0D20-480E-B51D-D9CC964C99E6}"/>
                    </a:ext>
                  </a:extLst>
                </p:cNvPr>
                <p:cNvSpPr/>
                <p:nvPr/>
              </p:nvSpPr>
              <p:spPr>
                <a:xfrm>
                  <a:off x="4012298" y="2227787"/>
                  <a:ext cx="3727802" cy="15675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6" name="Tekstvak 65">
                  <a:extLst>
                    <a:ext uri="{FF2B5EF4-FFF2-40B4-BE49-F238E27FC236}">
                      <a16:creationId xmlns:a16="http://schemas.microsoft.com/office/drawing/2014/main" id="{ABB96C14-1BA2-4B5E-804C-3DB1ACDFDBDF}"/>
                    </a:ext>
                  </a:extLst>
                </p:cNvPr>
                <p:cNvSpPr txBox="1"/>
                <p:nvPr/>
              </p:nvSpPr>
              <p:spPr>
                <a:xfrm>
                  <a:off x="7320806" y="3997325"/>
                  <a:ext cx="492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t(s)</a:t>
                  </a:r>
                </a:p>
              </p:txBody>
            </p:sp>
            <p:sp>
              <p:nvSpPr>
                <p:cNvPr id="67" name="Tekstvak 66">
                  <a:extLst>
                    <a:ext uri="{FF2B5EF4-FFF2-40B4-BE49-F238E27FC236}">
                      <a16:creationId xmlns:a16="http://schemas.microsoft.com/office/drawing/2014/main" id="{5B261E70-E656-49AE-AB08-41D1A9FFA170}"/>
                    </a:ext>
                  </a:extLst>
                </p:cNvPr>
                <p:cNvSpPr txBox="1"/>
                <p:nvPr/>
              </p:nvSpPr>
              <p:spPr>
                <a:xfrm>
                  <a:off x="3060000" y="1660369"/>
                  <a:ext cx="5774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U(v)</a:t>
                  </a:r>
                </a:p>
              </p:txBody>
            </p:sp>
            <p:sp>
              <p:nvSpPr>
                <p:cNvPr id="68" name="Rechthoek 67">
                  <a:extLst>
                    <a:ext uri="{FF2B5EF4-FFF2-40B4-BE49-F238E27FC236}">
                      <a16:creationId xmlns:a16="http://schemas.microsoft.com/office/drawing/2014/main" id="{74B12117-F4E5-49D3-BE4D-744A5F87F4C2}"/>
                    </a:ext>
                  </a:extLst>
                </p:cNvPr>
                <p:cNvSpPr/>
                <p:nvPr/>
              </p:nvSpPr>
              <p:spPr>
                <a:xfrm>
                  <a:off x="6535812" y="2108714"/>
                  <a:ext cx="550564" cy="14732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D023CA54-3D96-408C-9E3F-FBC4FAF08B17}"/>
                    </a:ext>
                  </a:extLst>
                </p:cNvPr>
                <p:cNvSpPr/>
                <p:nvPr/>
              </p:nvSpPr>
              <p:spPr>
                <a:xfrm>
                  <a:off x="5105794" y="221687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0" name="Rechthoek 69">
                  <a:extLst>
                    <a:ext uri="{FF2B5EF4-FFF2-40B4-BE49-F238E27FC236}">
                      <a16:creationId xmlns:a16="http://schemas.microsoft.com/office/drawing/2014/main" id="{A5FB6AB7-5985-4443-80C4-B9B42D0F29E7}"/>
                    </a:ext>
                  </a:extLst>
                </p:cNvPr>
                <p:cNvSpPr/>
                <p:nvPr/>
              </p:nvSpPr>
              <p:spPr>
                <a:xfrm>
                  <a:off x="4619039" y="2256729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DD127D6C-D321-4537-BC72-F05CF0771312}"/>
                    </a:ext>
                  </a:extLst>
                </p:cNvPr>
                <p:cNvSpPr/>
                <p:nvPr/>
              </p:nvSpPr>
              <p:spPr>
                <a:xfrm>
                  <a:off x="4279330" y="342224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27290B56-5E28-49BF-AED9-26C7A5D8055E}"/>
                    </a:ext>
                  </a:extLst>
                </p:cNvPr>
                <p:cNvSpPr/>
                <p:nvPr/>
              </p:nvSpPr>
              <p:spPr>
                <a:xfrm>
                  <a:off x="7069338" y="3483977"/>
                  <a:ext cx="430806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73" name="Picture 4" descr="profmet">
                  <a:extLst>
                    <a:ext uri="{FF2B5EF4-FFF2-40B4-BE49-F238E27FC236}">
                      <a16:creationId xmlns:a16="http://schemas.microsoft.com/office/drawing/2014/main" id="{76D79BE8-8687-427B-AEEA-A66384B163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068" t="58010" r="5925" b="32931"/>
                <a:stretch/>
              </p:blipFill>
              <p:spPr>
                <a:xfrm>
                  <a:off x="4279330" y="3402711"/>
                  <a:ext cx="408933" cy="201488"/>
                </a:xfrm>
                <a:prstGeom prst="rect">
                  <a:avLst/>
                </a:prstGeom>
              </p:spPr>
            </p:pic>
            <p:pic>
              <p:nvPicPr>
                <p:cNvPr id="74" name="Picture 4" descr="profmet">
                  <a:extLst>
                    <a:ext uri="{FF2B5EF4-FFF2-40B4-BE49-F238E27FC236}">
                      <a16:creationId xmlns:a16="http://schemas.microsoft.com/office/drawing/2014/main" id="{4EB43AE8-2C2B-46FC-86E3-42D79F45AD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5462123" y="2088000"/>
                  <a:ext cx="140609" cy="216024"/>
                </a:xfrm>
                <a:prstGeom prst="rect">
                  <a:avLst/>
                </a:prstGeom>
              </p:spPr>
            </p:pic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656F2B67-B16C-47BB-805B-4D0D6F61B9FA}"/>
                    </a:ext>
                  </a:extLst>
                </p:cNvPr>
                <p:cNvGrpSpPr/>
                <p:nvPr/>
              </p:nvGrpSpPr>
              <p:grpSpPr>
                <a:xfrm>
                  <a:off x="3935711" y="2111081"/>
                  <a:ext cx="3826932" cy="1663546"/>
                  <a:chOff x="3935711" y="2111081"/>
                  <a:chExt cx="3826932" cy="1663546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A923FBBE-4620-49F4-AB22-669FDE07EB97}"/>
                      </a:ext>
                    </a:extLst>
                  </p:cNvPr>
                  <p:cNvGrpSpPr/>
                  <p:nvPr/>
                </p:nvGrpSpPr>
                <p:grpSpPr>
                  <a:xfrm>
                    <a:off x="3935711" y="2112507"/>
                    <a:ext cx="1559631" cy="1662120"/>
                    <a:chOff x="6466588" y="1441925"/>
                    <a:chExt cx="1559631" cy="1662120"/>
                  </a:xfrm>
                </p:grpSpPr>
                <p:pic>
                  <p:nvPicPr>
                    <p:cNvPr id="94" name="Picture 4" descr="profmet">
                      <a:extLst>
                        <a:ext uri="{FF2B5EF4-FFF2-40B4-BE49-F238E27FC236}">
                          <a16:creationId xmlns:a16="http://schemas.microsoft.com/office/drawing/2014/main" id="{015F8B05-3646-45C8-B60C-8E34022756B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887" r="-56" b="25331"/>
                    <a:stretch/>
                  </p:blipFill>
                  <p:spPr>
                    <a:xfrm>
                      <a:off x="6466588" y="1441925"/>
                      <a:ext cx="1559631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5" name="Rechthoek 94">
                      <a:extLst>
                        <a:ext uri="{FF2B5EF4-FFF2-40B4-BE49-F238E27FC236}">
                          <a16:creationId xmlns:a16="http://schemas.microsoft.com/office/drawing/2014/main" id="{F6F198B8-CF54-45D1-AEB4-D166C5E401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6" name="Picture 4" descr="profmet">
                      <a:extLst>
                        <a:ext uri="{FF2B5EF4-FFF2-40B4-BE49-F238E27FC236}">
                          <a16:creationId xmlns:a16="http://schemas.microsoft.com/office/drawing/2014/main" id="{7F261E3D-8849-4D00-AA3E-1E1159BB8E4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6" name="Groep 85">
                    <a:extLst>
                      <a:ext uri="{FF2B5EF4-FFF2-40B4-BE49-F238E27FC236}">
                        <a16:creationId xmlns:a16="http://schemas.microsoft.com/office/drawing/2014/main" id="{29C81B44-53F7-4218-A9E9-9269AD4CC208}"/>
                      </a:ext>
                    </a:extLst>
                  </p:cNvPr>
                  <p:cNvGrpSpPr/>
                  <p:nvPr/>
                </p:nvGrpSpPr>
                <p:grpSpPr>
                  <a:xfrm>
                    <a:off x="5308052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91" name="Picture 4" descr="profmet">
                      <a:extLst>
                        <a:ext uri="{FF2B5EF4-FFF2-40B4-BE49-F238E27FC236}">
                          <a16:creationId xmlns:a16="http://schemas.microsoft.com/office/drawing/2014/main" id="{525122B5-64E9-4CA1-84A5-563435B4691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B0649150-2BF6-46EE-BF67-D020D8C9C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3" name="Picture 4" descr="profmet">
                      <a:extLst>
                        <a:ext uri="{FF2B5EF4-FFF2-40B4-BE49-F238E27FC236}">
                          <a16:creationId xmlns:a16="http://schemas.microsoft.com/office/drawing/2014/main" id="{DDF03CFD-5695-44B4-BAB6-CC846377167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A90F7EBE-F308-4D50-9AF2-B2A97F53A74D}"/>
                      </a:ext>
                    </a:extLst>
                  </p:cNvPr>
                  <p:cNvGrpSpPr/>
                  <p:nvPr/>
                </p:nvGrpSpPr>
                <p:grpSpPr>
                  <a:xfrm>
                    <a:off x="6437998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88" name="Picture 4" descr="profmet">
                      <a:extLst>
                        <a:ext uri="{FF2B5EF4-FFF2-40B4-BE49-F238E27FC236}">
                          <a16:creationId xmlns:a16="http://schemas.microsoft.com/office/drawing/2014/main" id="{86BF9944-07B4-4379-9188-0324BDE2813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DE62506B-A7A8-49D1-8FAD-DD47C60DE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0" name="Picture 4" descr="profmet">
                      <a:extLst>
                        <a:ext uri="{FF2B5EF4-FFF2-40B4-BE49-F238E27FC236}">
                          <a16:creationId xmlns:a16="http://schemas.microsoft.com/office/drawing/2014/main" id="{1D44AC43-F8C4-40F2-B736-EB5009D95B4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76" name="Picture 4" descr="profmet">
                  <a:extLst>
                    <a:ext uri="{FF2B5EF4-FFF2-40B4-BE49-F238E27FC236}">
                      <a16:creationId xmlns:a16="http://schemas.microsoft.com/office/drawing/2014/main" id="{8E71E595-A714-460B-A6AD-11369FC9D7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88" t="25710" r="56417" b="21989"/>
                <a:stretch/>
              </p:blipFill>
              <p:spPr>
                <a:xfrm>
                  <a:off x="5182923" y="2684320"/>
                  <a:ext cx="272862" cy="1163214"/>
                </a:xfrm>
                <a:prstGeom prst="rect">
                  <a:avLst/>
                </a:prstGeom>
              </p:spPr>
            </p:pic>
            <p:pic>
              <p:nvPicPr>
                <p:cNvPr id="77" name="Picture 4" descr="profmet">
                  <a:extLst>
                    <a:ext uri="{FF2B5EF4-FFF2-40B4-BE49-F238E27FC236}">
                      <a16:creationId xmlns:a16="http://schemas.microsoft.com/office/drawing/2014/main" id="{238E2FB7-809A-4EED-880D-B7F9DC762E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015" t="24856" r="56966" b="22264"/>
                <a:stretch/>
              </p:blipFill>
              <p:spPr>
                <a:xfrm flipH="1">
                  <a:off x="5068095" y="2661158"/>
                  <a:ext cx="135960" cy="1176099"/>
                </a:xfrm>
                <a:prstGeom prst="rect">
                  <a:avLst/>
                </a:prstGeom>
              </p:spPr>
            </p:pic>
            <p:pic>
              <p:nvPicPr>
                <p:cNvPr id="78" name="Picture 4" descr="profmet">
                  <a:extLst>
                    <a:ext uri="{FF2B5EF4-FFF2-40B4-BE49-F238E27FC236}">
                      <a16:creationId xmlns:a16="http://schemas.microsoft.com/office/drawing/2014/main" id="{6E5A8408-BBDB-44EB-ADF3-A8D7CFAD60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6602683" y="2088000"/>
                  <a:ext cx="140609" cy="216024"/>
                </a:xfrm>
                <a:prstGeom prst="rect">
                  <a:avLst/>
                </a:prstGeom>
              </p:spPr>
            </p:pic>
            <p:cxnSp>
              <p:nvCxnSpPr>
                <p:cNvPr id="79" name="Rechte verbindingslijn 78">
                  <a:extLst>
                    <a:ext uri="{FF2B5EF4-FFF2-40B4-BE49-F238E27FC236}">
                      <a16:creationId xmlns:a16="http://schemas.microsoft.com/office/drawing/2014/main" id="{8F466D5B-EAF7-48E4-905A-FAA6AC338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98" y="3837257"/>
                  <a:ext cx="570497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87B2F3C6-51A9-4A00-8881-C30CDD6670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3692" y="3837257"/>
                  <a:ext cx="2316408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1" name="Picture 4" descr="profmet">
                  <a:extLst>
                    <a:ext uri="{FF2B5EF4-FFF2-40B4-BE49-F238E27FC236}">
                      <a16:creationId xmlns:a16="http://schemas.microsoft.com/office/drawing/2014/main" id="{BB5C84AB-1138-4EF3-8F41-B7C3E34B32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4000" y="1756690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2" name="Picture 4" descr="profmet">
                  <a:extLst>
                    <a:ext uri="{FF2B5EF4-FFF2-40B4-BE49-F238E27FC236}">
                      <a16:creationId xmlns:a16="http://schemas.microsoft.com/office/drawing/2014/main" id="{F2572C01-31A8-48DE-B8F2-FB542C62C8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762" t="59234" r="-9127" b="31053"/>
                <a:stretch/>
              </p:blipFill>
              <p:spPr>
                <a:xfrm>
                  <a:off x="6338941" y="2080956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3" name="Picture 4" descr="profmet">
                  <a:extLst>
                    <a:ext uri="{FF2B5EF4-FFF2-40B4-BE49-F238E27FC236}">
                      <a16:creationId xmlns:a16="http://schemas.microsoft.com/office/drawing/2014/main" id="{D08D5F52-7F45-485A-8AED-9AF149BA4C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2715" y="2080788"/>
                  <a:ext cx="427342" cy="216024"/>
                </a:xfrm>
                <a:prstGeom prst="rect">
                  <a:avLst/>
                </a:prstGeom>
              </p:spPr>
            </p:pic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90DA5385-4565-428D-9DB9-C6CAD190BC15}"/>
                    </a:ext>
                  </a:extLst>
                </p:cNvPr>
                <p:cNvSpPr/>
                <p:nvPr/>
              </p:nvSpPr>
              <p:spPr>
                <a:xfrm>
                  <a:off x="3969162" y="1531139"/>
                  <a:ext cx="3802054" cy="2327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pic>
            <p:nvPicPr>
              <p:cNvPr id="61" name="Picture 4" descr="profmet">
                <a:extLst>
                  <a:ext uri="{FF2B5EF4-FFF2-40B4-BE49-F238E27FC236}">
                    <a16:creationId xmlns:a16="http://schemas.microsoft.com/office/drawing/2014/main" id="{A45E70D5-F6B0-4BBA-902B-58D25D926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36" t="19043" r="56391" b="74482"/>
              <a:stretch/>
            </p:blipFill>
            <p:spPr>
              <a:xfrm>
                <a:off x="5036075" y="2531545"/>
                <a:ext cx="432048" cy="144016"/>
              </a:xfrm>
              <a:prstGeom prst="rect">
                <a:avLst/>
              </a:prstGeom>
            </p:spPr>
          </p:pic>
        </p:grpSp>
      </p:grpSp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52971DEA-D50C-4F93-8472-FA848B31EF37}"/>
              </a:ext>
            </a:extLst>
          </p:cNvPr>
          <p:cNvSpPr/>
          <p:nvPr/>
        </p:nvSpPr>
        <p:spPr>
          <a:xfrm>
            <a:off x="5105794" y="4731884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AD63594A-61F9-496A-919E-EDC9D9370C6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103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</p:txBody>
      </p:sp>
      <p:sp>
        <p:nvSpPr>
          <p:cNvPr id="106" name="Rectangle 3">
            <a:extLst>
              <a:ext uri="{FF2B5EF4-FFF2-40B4-BE49-F238E27FC236}">
                <a16:creationId xmlns:a16="http://schemas.microsoft.com/office/drawing/2014/main" id="{F77F0F5B-027B-49F0-A34E-DCBB6583FA5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142672"/>
            <a:ext cx="4038600" cy="51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Methylpropaangas</a:t>
            </a:r>
          </a:p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endParaRPr lang="nl-NL" altLang="nl-NL" sz="20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04026E9-4D04-47F4-B3D8-8DF3781232E3}"/>
              </a:ext>
            </a:extLst>
          </p:cNvPr>
          <p:cNvSpPr/>
          <p:nvPr/>
        </p:nvSpPr>
        <p:spPr>
          <a:xfrm>
            <a:off x="400007" y="4610378"/>
            <a:ext cx="2067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dirty="0">
                <a:solidFill>
                  <a:srgbClr val="FF0000"/>
                </a:solidFill>
              </a:rPr>
              <a:t>Geïnjecteerd 1,0 </a:t>
            </a:r>
            <a:r>
              <a:rPr lang="el-GR" altLang="nl-NL" dirty="0">
                <a:solidFill>
                  <a:srgbClr val="FF0000"/>
                </a:solidFill>
              </a:rPr>
              <a:t>μ</a:t>
            </a:r>
            <a:r>
              <a:rPr lang="nl-NL" altLang="nl-NL" dirty="0">
                <a:solidFill>
                  <a:srgbClr val="FF0000"/>
                </a:solidFill>
              </a:rPr>
              <a:t>L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85C72052-689A-40D6-B470-E1E4110D7E19}"/>
              </a:ext>
            </a:extLst>
          </p:cNvPr>
          <p:cNvSpPr/>
          <p:nvPr/>
        </p:nvSpPr>
        <p:spPr>
          <a:xfrm>
            <a:off x="388513" y="2088000"/>
            <a:ext cx="218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dirty="0"/>
              <a:t>Geïnjecteerd 10,0 </a:t>
            </a:r>
            <a:r>
              <a:rPr lang="el-GR" altLang="nl-NL" dirty="0"/>
              <a:t>μ</a:t>
            </a:r>
            <a:r>
              <a:rPr lang="nl-NL" altLang="nl-NL" dirty="0"/>
              <a:t>L </a:t>
            </a:r>
            <a:endParaRPr lang="nl-NL" dirty="0"/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4C52174B-5ABC-4909-92D1-1B1EEACE5FAC}"/>
              </a:ext>
            </a:extLst>
          </p:cNvPr>
          <p:cNvSpPr txBox="1"/>
          <p:nvPr/>
        </p:nvSpPr>
        <p:spPr>
          <a:xfrm>
            <a:off x="3847881" y="984428"/>
            <a:ext cx="569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Wat is het volumepercentage methylpropaan</a:t>
            </a:r>
          </a:p>
          <a:p>
            <a:r>
              <a:rPr lang="nl-NL" sz="2000" dirty="0">
                <a:solidFill>
                  <a:srgbClr val="FF0000"/>
                </a:solidFill>
              </a:rPr>
              <a:t>in aanstekergas?</a:t>
            </a:r>
          </a:p>
        </p:txBody>
      </p:sp>
    </p:spTree>
    <p:extLst>
      <p:ext uri="{BB962C8B-B14F-4D97-AF65-F5344CB8AC3E}">
        <p14:creationId xmlns:p14="http://schemas.microsoft.com/office/powerpoint/2010/main" val="230422289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57BA2AA5-35C5-4152-9BB0-0ECFE78DF419}"/>
              </a:ext>
            </a:extLst>
          </p:cNvPr>
          <p:cNvGrpSpPr/>
          <p:nvPr/>
        </p:nvGrpSpPr>
        <p:grpSpPr>
          <a:xfrm>
            <a:off x="3060000" y="4046145"/>
            <a:ext cx="4753249" cy="2835518"/>
            <a:chOff x="3060000" y="1531139"/>
            <a:chExt cx="4753249" cy="2835518"/>
          </a:xfrm>
        </p:grpSpPr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8642E382-8019-4657-A387-39934A68578B}"/>
                </a:ext>
              </a:extLst>
            </p:cNvPr>
            <p:cNvGrpSpPr/>
            <p:nvPr/>
          </p:nvGrpSpPr>
          <p:grpSpPr>
            <a:xfrm>
              <a:off x="3060000" y="1660369"/>
              <a:ext cx="4753249" cy="2706288"/>
              <a:chOff x="3058802" y="1660369"/>
              <a:chExt cx="4753249" cy="2706288"/>
            </a:xfrm>
          </p:grpSpPr>
          <p:pic>
            <p:nvPicPr>
              <p:cNvPr id="46" name="Picture 4" descr="profmet">
                <a:extLst>
                  <a:ext uri="{FF2B5EF4-FFF2-40B4-BE49-F238E27FC236}">
                    <a16:creationId xmlns:a16="http://schemas.microsoft.com/office/drawing/2014/main" id="{1D03D9EC-5905-4562-B18D-15FA0196C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81015" y="1773238"/>
                <a:ext cx="4086225" cy="2224087"/>
              </a:xfrm>
              <a:prstGeom prst="rect">
                <a:avLst/>
              </a:prstGeom>
            </p:spPr>
          </p:pic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A1CEDB50-352E-43F5-B71A-B16D0BDD8900}"/>
                  </a:ext>
                </a:extLst>
              </p:cNvPr>
              <p:cNvSpPr/>
              <p:nvPr/>
            </p:nvSpPr>
            <p:spPr>
              <a:xfrm>
                <a:off x="4011100" y="1660369"/>
                <a:ext cx="3727802" cy="21349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2093A6A-0A62-40A5-A3F4-5A5C1E1EAD36}"/>
                  </a:ext>
                </a:extLst>
              </p:cNvPr>
              <p:cNvSpPr/>
              <p:nvPr/>
            </p:nvSpPr>
            <p:spPr>
              <a:xfrm>
                <a:off x="5436096" y="1773238"/>
                <a:ext cx="288032" cy="143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5CA7BCF-50AB-48FA-807B-0E4E1D2EBDD1}"/>
                  </a:ext>
                </a:extLst>
              </p:cNvPr>
              <p:cNvSpPr txBox="1"/>
              <p:nvPr/>
            </p:nvSpPr>
            <p:spPr>
              <a:xfrm>
                <a:off x="7319608" y="3997325"/>
                <a:ext cx="49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t(s)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F0036B2B-6B0E-41E4-8121-0E7D6EF8BC49}"/>
                  </a:ext>
                </a:extLst>
              </p:cNvPr>
              <p:cNvSpPr txBox="1"/>
              <p:nvPr/>
            </p:nvSpPr>
            <p:spPr>
              <a:xfrm>
                <a:off x="3058802" y="1660369"/>
                <a:ext cx="577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U(v)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F088CCBA-26DA-449E-87F6-4096B58E8A8D}"/>
                  </a:ext>
                </a:extLst>
              </p:cNvPr>
              <p:cNvSpPr/>
              <p:nvPr/>
            </p:nvSpPr>
            <p:spPr>
              <a:xfrm>
                <a:off x="4054327" y="1783507"/>
                <a:ext cx="361070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4831A1D-3ED7-47F9-B402-ED249A91C0DA}"/>
                  </a:ext>
                </a:extLst>
              </p:cNvPr>
              <p:cNvSpPr/>
              <p:nvPr/>
            </p:nvSpPr>
            <p:spPr>
              <a:xfrm>
                <a:off x="6444208" y="1987883"/>
                <a:ext cx="550564" cy="1479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4" name="Picture 4" descr="profmet">
                <a:extLst>
                  <a:ext uri="{FF2B5EF4-FFF2-40B4-BE49-F238E27FC236}">
                    <a16:creationId xmlns:a16="http://schemas.microsoft.com/office/drawing/2014/main" id="{EEFEEDD6-DAA4-40EC-AB02-2CBDD60CC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50" t="4008" r="5176" b="24055"/>
              <a:stretch/>
            </p:blipFill>
            <p:spPr>
              <a:xfrm>
                <a:off x="6436800" y="1861200"/>
                <a:ext cx="550564" cy="1599917"/>
              </a:xfrm>
              <a:prstGeom prst="rect">
                <a:avLst/>
              </a:prstGeom>
            </p:spPr>
          </p:pic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8DE97D39-DA61-4DE5-8B4F-48A675ADF90D}"/>
                  </a:ext>
                </a:extLst>
              </p:cNvPr>
              <p:cNvSpPr/>
              <p:nvPr/>
            </p:nvSpPr>
            <p:spPr>
              <a:xfrm>
                <a:off x="4640400" y="3791580"/>
                <a:ext cx="6666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E2BB76FE-9B1C-427D-9720-C5D7C3808511}"/>
                  </a:ext>
                </a:extLst>
              </p:cNvPr>
              <p:cNvSpPr/>
              <p:nvPr/>
            </p:nvSpPr>
            <p:spPr>
              <a:xfrm>
                <a:off x="4496400" y="3794400"/>
                <a:ext cx="68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FE12BBB0-6E83-4A38-A7C2-44E2E08F8262}"/>
                  </a:ext>
                </a:extLst>
              </p:cNvPr>
              <p:cNvSpPr/>
              <p:nvPr/>
            </p:nvSpPr>
            <p:spPr>
              <a:xfrm>
                <a:off x="4723200" y="3791581"/>
                <a:ext cx="45719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F6A1373-9BD7-429F-8918-31AD869467B7}"/>
                </a:ext>
              </a:extLst>
            </p:cNvPr>
            <p:cNvGrpSpPr/>
            <p:nvPr/>
          </p:nvGrpSpPr>
          <p:grpSpPr>
            <a:xfrm>
              <a:off x="3060000" y="1531139"/>
              <a:ext cx="4753249" cy="2835518"/>
              <a:chOff x="3060000" y="1531139"/>
              <a:chExt cx="4753249" cy="2835518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FAA5F23C-F515-4A08-91A8-33DC48850F17}"/>
                  </a:ext>
                </a:extLst>
              </p:cNvPr>
              <p:cNvGrpSpPr/>
              <p:nvPr/>
            </p:nvGrpSpPr>
            <p:grpSpPr>
              <a:xfrm>
                <a:off x="3060000" y="1531139"/>
                <a:ext cx="4753249" cy="2835518"/>
                <a:chOff x="3060000" y="1531139"/>
                <a:chExt cx="4753249" cy="2835518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B1D0CA-6FBF-49BF-A5F7-95F42E1A9269}"/>
                    </a:ext>
                  </a:extLst>
                </p:cNvPr>
                <p:cNvGrpSpPr/>
                <p:nvPr/>
              </p:nvGrpSpPr>
              <p:grpSpPr>
                <a:xfrm>
                  <a:off x="3935210" y="1713843"/>
                  <a:ext cx="1559631" cy="434731"/>
                  <a:chOff x="6502191" y="2375175"/>
                  <a:chExt cx="1559631" cy="434731"/>
                </a:xfrm>
              </p:grpSpPr>
              <p:pic>
                <p:nvPicPr>
                  <p:cNvPr id="103" name="Picture 4" descr="profmet">
                    <a:extLst>
                      <a:ext uri="{FF2B5EF4-FFF2-40B4-BE49-F238E27FC236}">
                        <a16:creationId xmlns:a16="http://schemas.microsoft.com/office/drawing/2014/main" id="{ABC6C4E6-193B-4648-B9BC-862165CF87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887" t="41998" r="-56" b="39254"/>
                  <a:stretch/>
                </p:blipFill>
                <p:spPr>
                  <a:xfrm>
                    <a:off x="6502191" y="2375217"/>
                    <a:ext cx="1559631" cy="416973"/>
                  </a:xfrm>
                  <a:prstGeom prst="rect">
                    <a:avLst/>
                  </a:prstGeom>
                </p:spPr>
              </p:pic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FF124B12-3A27-4C1C-9488-DC0F28997B4C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5175"/>
                    <a:ext cx="550564" cy="4347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5" name="Picture 4" descr="profmet">
                    <a:extLst>
                      <a:ext uri="{FF2B5EF4-FFF2-40B4-BE49-F238E27FC236}">
                        <a16:creationId xmlns:a16="http://schemas.microsoft.com/office/drawing/2014/main" id="{DCD882CF-2C5D-4CD3-9E8C-D08B7B9C3C6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750" t="42018" r="4514" b="38503"/>
                  <a:stretch/>
                </p:blipFill>
                <p:spPr>
                  <a:xfrm>
                    <a:off x="6710882" y="2375216"/>
                    <a:ext cx="602158" cy="4332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C4EE56A7-3768-4B17-87FE-3A6AC17B66E4}"/>
                    </a:ext>
                  </a:extLst>
                </p:cNvPr>
                <p:cNvGrpSpPr/>
                <p:nvPr/>
              </p:nvGrpSpPr>
              <p:grpSpPr>
                <a:xfrm>
                  <a:off x="6376813" y="1640551"/>
                  <a:ext cx="1385830" cy="551849"/>
                  <a:chOff x="6710881" y="2307196"/>
                  <a:chExt cx="1385830" cy="551849"/>
                </a:xfrm>
              </p:grpSpPr>
              <p:pic>
                <p:nvPicPr>
                  <p:cNvPr id="100" name="Picture 4" descr="profmet">
                    <a:extLst>
                      <a:ext uri="{FF2B5EF4-FFF2-40B4-BE49-F238E27FC236}">
                        <a16:creationId xmlns:a16="http://schemas.microsoft.com/office/drawing/2014/main" id="{4C83046F-0AAD-4C04-9351-FC906D3124E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0116" b="37774"/>
                  <a:stretch/>
                </p:blipFill>
                <p:spPr>
                  <a:xfrm>
                    <a:off x="7052408" y="2333845"/>
                    <a:ext cx="1044303" cy="491756"/>
                  </a:xfrm>
                  <a:prstGeom prst="rect">
                    <a:avLst/>
                  </a:prstGeom>
                </p:spPr>
              </p:pic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F75416E3-B507-4C7C-87F6-E7EB74BC0C16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07196"/>
                    <a:ext cx="550564" cy="533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2" name="Picture 4" descr="profmet">
                    <a:extLst>
                      <a:ext uri="{FF2B5EF4-FFF2-40B4-BE49-F238E27FC236}">
                        <a16:creationId xmlns:a16="http://schemas.microsoft.com/office/drawing/2014/main" id="{2CAAB6B5-B45C-4888-B40E-21587291F7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1350" t="39922" r="4514" b="36102"/>
                  <a:stretch/>
                </p:blipFill>
                <p:spPr>
                  <a:xfrm>
                    <a:off x="6772066" y="2325813"/>
                    <a:ext cx="577627" cy="5332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3196AEC3-6648-4071-81AE-620EA8D859C4}"/>
                    </a:ext>
                  </a:extLst>
                </p:cNvPr>
                <p:cNvGrpSpPr/>
                <p:nvPr/>
              </p:nvGrpSpPr>
              <p:grpSpPr>
                <a:xfrm>
                  <a:off x="5219298" y="1667200"/>
                  <a:ext cx="1421001" cy="576365"/>
                  <a:chOff x="6710881" y="2332175"/>
                  <a:chExt cx="1421001" cy="576365"/>
                </a:xfrm>
              </p:grpSpPr>
              <p:pic>
                <p:nvPicPr>
                  <p:cNvPr id="97" name="Picture 4" descr="profmet">
                    <a:extLst>
                      <a:ext uri="{FF2B5EF4-FFF2-40B4-BE49-F238E27FC236}">
                        <a16:creationId xmlns:a16="http://schemas.microsoft.com/office/drawing/2014/main" id="{BE03474C-335F-4928-AA93-CE19B438A2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3287" b="37902"/>
                  <a:stretch/>
                </p:blipFill>
                <p:spPr>
                  <a:xfrm>
                    <a:off x="7087579" y="2404357"/>
                    <a:ext cx="1044303" cy="418364"/>
                  </a:xfrm>
                  <a:prstGeom prst="rect">
                    <a:avLst/>
                  </a:prstGeom>
                </p:spPr>
              </p:pic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BED8FCE1-84DA-46A0-A97E-E3EB5DC911A3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2030"/>
                    <a:ext cx="550564" cy="4740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9" name="Picture 4" descr="profmet">
                    <a:extLst>
                      <a:ext uri="{FF2B5EF4-FFF2-40B4-BE49-F238E27FC236}">
                        <a16:creationId xmlns:a16="http://schemas.microsoft.com/office/drawing/2014/main" id="{C1B9ED03-8B82-4361-8F7B-6138705CCF1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090" t="40010" r="5775" b="33562"/>
                  <a:stretch/>
                </p:blipFill>
                <p:spPr>
                  <a:xfrm>
                    <a:off x="6751543" y="2332175"/>
                    <a:ext cx="577628" cy="5763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4C2B6341-0D20-480E-B51D-D9CC964C99E6}"/>
                    </a:ext>
                  </a:extLst>
                </p:cNvPr>
                <p:cNvSpPr/>
                <p:nvPr/>
              </p:nvSpPr>
              <p:spPr>
                <a:xfrm>
                  <a:off x="4012298" y="2227787"/>
                  <a:ext cx="3727802" cy="15675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6" name="Tekstvak 65">
                  <a:extLst>
                    <a:ext uri="{FF2B5EF4-FFF2-40B4-BE49-F238E27FC236}">
                      <a16:creationId xmlns:a16="http://schemas.microsoft.com/office/drawing/2014/main" id="{ABB96C14-1BA2-4B5E-804C-3DB1ACDFDBDF}"/>
                    </a:ext>
                  </a:extLst>
                </p:cNvPr>
                <p:cNvSpPr txBox="1"/>
                <p:nvPr/>
              </p:nvSpPr>
              <p:spPr>
                <a:xfrm>
                  <a:off x="7320806" y="3997325"/>
                  <a:ext cx="492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t(s)</a:t>
                  </a:r>
                </a:p>
              </p:txBody>
            </p:sp>
            <p:sp>
              <p:nvSpPr>
                <p:cNvPr id="67" name="Tekstvak 66">
                  <a:extLst>
                    <a:ext uri="{FF2B5EF4-FFF2-40B4-BE49-F238E27FC236}">
                      <a16:creationId xmlns:a16="http://schemas.microsoft.com/office/drawing/2014/main" id="{5B261E70-E656-49AE-AB08-41D1A9FFA170}"/>
                    </a:ext>
                  </a:extLst>
                </p:cNvPr>
                <p:cNvSpPr txBox="1"/>
                <p:nvPr/>
              </p:nvSpPr>
              <p:spPr>
                <a:xfrm>
                  <a:off x="3060000" y="1660369"/>
                  <a:ext cx="5774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U(v)</a:t>
                  </a:r>
                </a:p>
              </p:txBody>
            </p:sp>
            <p:sp>
              <p:nvSpPr>
                <p:cNvPr id="68" name="Rechthoek 67">
                  <a:extLst>
                    <a:ext uri="{FF2B5EF4-FFF2-40B4-BE49-F238E27FC236}">
                      <a16:creationId xmlns:a16="http://schemas.microsoft.com/office/drawing/2014/main" id="{74B12117-F4E5-49D3-BE4D-744A5F87F4C2}"/>
                    </a:ext>
                  </a:extLst>
                </p:cNvPr>
                <p:cNvSpPr/>
                <p:nvPr/>
              </p:nvSpPr>
              <p:spPr>
                <a:xfrm>
                  <a:off x="6535812" y="2108714"/>
                  <a:ext cx="550564" cy="14732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D023CA54-3D96-408C-9E3F-FBC4FAF08B17}"/>
                    </a:ext>
                  </a:extLst>
                </p:cNvPr>
                <p:cNvSpPr/>
                <p:nvPr/>
              </p:nvSpPr>
              <p:spPr>
                <a:xfrm>
                  <a:off x="5105794" y="221687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0" name="Rechthoek 69">
                  <a:extLst>
                    <a:ext uri="{FF2B5EF4-FFF2-40B4-BE49-F238E27FC236}">
                      <a16:creationId xmlns:a16="http://schemas.microsoft.com/office/drawing/2014/main" id="{A5FB6AB7-5985-4443-80C4-B9B42D0F29E7}"/>
                    </a:ext>
                  </a:extLst>
                </p:cNvPr>
                <p:cNvSpPr/>
                <p:nvPr/>
              </p:nvSpPr>
              <p:spPr>
                <a:xfrm>
                  <a:off x="4619039" y="2256729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DD127D6C-D321-4537-BC72-F05CF0771312}"/>
                    </a:ext>
                  </a:extLst>
                </p:cNvPr>
                <p:cNvSpPr/>
                <p:nvPr/>
              </p:nvSpPr>
              <p:spPr>
                <a:xfrm>
                  <a:off x="4279330" y="342224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27290B56-5E28-49BF-AED9-26C7A5D8055E}"/>
                    </a:ext>
                  </a:extLst>
                </p:cNvPr>
                <p:cNvSpPr/>
                <p:nvPr/>
              </p:nvSpPr>
              <p:spPr>
                <a:xfrm>
                  <a:off x="7069338" y="3483977"/>
                  <a:ext cx="430806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73" name="Picture 4" descr="profmet">
                  <a:extLst>
                    <a:ext uri="{FF2B5EF4-FFF2-40B4-BE49-F238E27FC236}">
                      <a16:creationId xmlns:a16="http://schemas.microsoft.com/office/drawing/2014/main" id="{76D79BE8-8687-427B-AEEA-A66384B163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068" t="58010" r="5925" b="32931"/>
                <a:stretch/>
              </p:blipFill>
              <p:spPr>
                <a:xfrm>
                  <a:off x="4279330" y="3402711"/>
                  <a:ext cx="408933" cy="201488"/>
                </a:xfrm>
                <a:prstGeom prst="rect">
                  <a:avLst/>
                </a:prstGeom>
              </p:spPr>
            </p:pic>
            <p:pic>
              <p:nvPicPr>
                <p:cNvPr id="74" name="Picture 4" descr="profmet">
                  <a:extLst>
                    <a:ext uri="{FF2B5EF4-FFF2-40B4-BE49-F238E27FC236}">
                      <a16:creationId xmlns:a16="http://schemas.microsoft.com/office/drawing/2014/main" id="{4EB43AE8-2C2B-46FC-86E3-42D79F45AD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5462123" y="2088000"/>
                  <a:ext cx="140609" cy="216024"/>
                </a:xfrm>
                <a:prstGeom prst="rect">
                  <a:avLst/>
                </a:prstGeom>
              </p:spPr>
            </p:pic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656F2B67-B16C-47BB-805B-4D0D6F61B9FA}"/>
                    </a:ext>
                  </a:extLst>
                </p:cNvPr>
                <p:cNvGrpSpPr/>
                <p:nvPr/>
              </p:nvGrpSpPr>
              <p:grpSpPr>
                <a:xfrm>
                  <a:off x="3935711" y="2111081"/>
                  <a:ext cx="3826932" cy="1663546"/>
                  <a:chOff x="3935711" y="2111081"/>
                  <a:chExt cx="3826932" cy="1663546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A923FBBE-4620-49F4-AB22-669FDE07EB97}"/>
                      </a:ext>
                    </a:extLst>
                  </p:cNvPr>
                  <p:cNvGrpSpPr/>
                  <p:nvPr/>
                </p:nvGrpSpPr>
                <p:grpSpPr>
                  <a:xfrm>
                    <a:off x="3935711" y="2112507"/>
                    <a:ext cx="1559631" cy="1662120"/>
                    <a:chOff x="6466588" y="1441925"/>
                    <a:chExt cx="1559631" cy="1662120"/>
                  </a:xfrm>
                </p:grpSpPr>
                <p:pic>
                  <p:nvPicPr>
                    <p:cNvPr id="94" name="Picture 4" descr="profmet">
                      <a:extLst>
                        <a:ext uri="{FF2B5EF4-FFF2-40B4-BE49-F238E27FC236}">
                          <a16:creationId xmlns:a16="http://schemas.microsoft.com/office/drawing/2014/main" id="{015F8B05-3646-45C8-B60C-8E34022756B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887" r="-56" b="25331"/>
                    <a:stretch/>
                  </p:blipFill>
                  <p:spPr>
                    <a:xfrm>
                      <a:off x="6466588" y="1441925"/>
                      <a:ext cx="1559631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5" name="Rechthoek 94">
                      <a:extLst>
                        <a:ext uri="{FF2B5EF4-FFF2-40B4-BE49-F238E27FC236}">
                          <a16:creationId xmlns:a16="http://schemas.microsoft.com/office/drawing/2014/main" id="{F6F198B8-CF54-45D1-AEB4-D166C5E401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6" name="Picture 4" descr="profmet">
                      <a:extLst>
                        <a:ext uri="{FF2B5EF4-FFF2-40B4-BE49-F238E27FC236}">
                          <a16:creationId xmlns:a16="http://schemas.microsoft.com/office/drawing/2014/main" id="{7F261E3D-8849-4D00-AA3E-1E1159BB8E4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6" name="Groep 85">
                    <a:extLst>
                      <a:ext uri="{FF2B5EF4-FFF2-40B4-BE49-F238E27FC236}">
                        <a16:creationId xmlns:a16="http://schemas.microsoft.com/office/drawing/2014/main" id="{29C81B44-53F7-4218-A9E9-9269AD4CC208}"/>
                      </a:ext>
                    </a:extLst>
                  </p:cNvPr>
                  <p:cNvGrpSpPr/>
                  <p:nvPr/>
                </p:nvGrpSpPr>
                <p:grpSpPr>
                  <a:xfrm>
                    <a:off x="5308052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91" name="Picture 4" descr="profmet">
                      <a:extLst>
                        <a:ext uri="{FF2B5EF4-FFF2-40B4-BE49-F238E27FC236}">
                          <a16:creationId xmlns:a16="http://schemas.microsoft.com/office/drawing/2014/main" id="{525122B5-64E9-4CA1-84A5-563435B4691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B0649150-2BF6-46EE-BF67-D020D8C9C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3" name="Picture 4" descr="profmet">
                      <a:extLst>
                        <a:ext uri="{FF2B5EF4-FFF2-40B4-BE49-F238E27FC236}">
                          <a16:creationId xmlns:a16="http://schemas.microsoft.com/office/drawing/2014/main" id="{DDF03CFD-5695-44B4-BAB6-CC846377167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A90F7EBE-F308-4D50-9AF2-B2A97F53A74D}"/>
                      </a:ext>
                    </a:extLst>
                  </p:cNvPr>
                  <p:cNvGrpSpPr/>
                  <p:nvPr/>
                </p:nvGrpSpPr>
                <p:grpSpPr>
                  <a:xfrm>
                    <a:off x="6437998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88" name="Picture 4" descr="profmet">
                      <a:extLst>
                        <a:ext uri="{FF2B5EF4-FFF2-40B4-BE49-F238E27FC236}">
                          <a16:creationId xmlns:a16="http://schemas.microsoft.com/office/drawing/2014/main" id="{86BF9944-07B4-4379-9188-0324BDE2813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DE62506B-A7A8-49D1-8FAD-DD47C60DE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0" name="Picture 4" descr="profmet">
                      <a:extLst>
                        <a:ext uri="{FF2B5EF4-FFF2-40B4-BE49-F238E27FC236}">
                          <a16:creationId xmlns:a16="http://schemas.microsoft.com/office/drawing/2014/main" id="{1D44AC43-F8C4-40F2-B736-EB5009D95B4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76" name="Picture 4" descr="profmet">
                  <a:extLst>
                    <a:ext uri="{FF2B5EF4-FFF2-40B4-BE49-F238E27FC236}">
                      <a16:creationId xmlns:a16="http://schemas.microsoft.com/office/drawing/2014/main" id="{8E71E595-A714-460B-A6AD-11369FC9D7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88" t="25710" r="56417" b="21989"/>
                <a:stretch/>
              </p:blipFill>
              <p:spPr>
                <a:xfrm>
                  <a:off x="5182923" y="2684320"/>
                  <a:ext cx="272862" cy="1163214"/>
                </a:xfrm>
                <a:prstGeom prst="rect">
                  <a:avLst/>
                </a:prstGeom>
              </p:spPr>
            </p:pic>
            <p:pic>
              <p:nvPicPr>
                <p:cNvPr id="77" name="Picture 4" descr="profmet">
                  <a:extLst>
                    <a:ext uri="{FF2B5EF4-FFF2-40B4-BE49-F238E27FC236}">
                      <a16:creationId xmlns:a16="http://schemas.microsoft.com/office/drawing/2014/main" id="{238E2FB7-809A-4EED-880D-B7F9DC762E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015" t="24856" r="56966" b="22264"/>
                <a:stretch/>
              </p:blipFill>
              <p:spPr>
                <a:xfrm flipH="1">
                  <a:off x="5068095" y="2661158"/>
                  <a:ext cx="135960" cy="1176099"/>
                </a:xfrm>
                <a:prstGeom prst="rect">
                  <a:avLst/>
                </a:prstGeom>
              </p:spPr>
            </p:pic>
            <p:pic>
              <p:nvPicPr>
                <p:cNvPr id="78" name="Picture 4" descr="profmet">
                  <a:extLst>
                    <a:ext uri="{FF2B5EF4-FFF2-40B4-BE49-F238E27FC236}">
                      <a16:creationId xmlns:a16="http://schemas.microsoft.com/office/drawing/2014/main" id="{6E5A8408-BBDB-44EB-ADF3-A8D7CFAD60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6602683" y="2088000"/>
                  <a:ext cx="140609" cy="216024"/>
                </a:xfrm>
                <a:prstGeom prst="rect">
                  <a:avLst/>
                </a:prstGeom>
              </p:spPr>
            </p:pic>
            <p:cxnSp>
              <p:nvCxnSpPr>
                <p:cNvPr id="79" name="Rechte verbindingslijn 78">
                  <a:extLst>
                    <a:ext uri="{FF2B5EF4-FFF2-40B4-BE49-F238E27FC236}">
                      <a16:creationId xmlns:a16="http://schemas.microsoft.com/office/drawing/2014/main" id="{8F466D5B-EAF7-48E4-905A-FAA6AC338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98" y="3837257"/>
                  <a:ext cx="570497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87B2F3C6-51A9-4A00-8881-C30CDD6670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3692" y="3837257"/>
                  <a:ext cx="2316408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1" name="Picture 4" descr="profmet">
                  <a:extLst>
                    <a:ext uri="{FF2B5EF4-FFF2-40B4-BE49-F238E27FC236}">
                      <a16:creationId xmlns:a16="http://schemas.microsoft.com/office/drawing/2014/main" id="{BB5C84AB-1138-4EF3-8F41-B7C3E34B32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4000" y="1756690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2" name="Picture 4" descr="profmet">
                  <a:extLst>
                    <a:ext uri="{FF2B5EF4-FFF2-40B4-BE49-F238E27FC236}">
                      <a16:creationId xmlns:a16="http://schemas.microsoft.com/office/drawing/2014/main" id="{F2572C01-31A8-48DE-B8F2-FB542C62C8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762" t="59234" r="-9127" b="31053"/>
                <a:stretch/>
              </p:blipFill>
              <p:spPr>
                <a:xfrm>
                  <a:off x="6338941" y="2080956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3" name="Picture 4" descr="profmet">
                  <a:extLst>
                    <a:ext uri="{FF2B5EF4-FFF2-40B4-BE49-F238E27FC236}">
                      <a16:creationId xmlns:a16="http://schemas.microsoft.com/office/drawing/2014/main" id="{D08D5F52-7F45-485A-8AED-9AF149BA4C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2715" y="2080788"/>
                  <a:ext cx="427342" cy="216024"/>
                </a:xfrm>
                <a:prstGeom prst="rect">
                  <a:avLst/>
                </a:prstGeom>
              </p:spPr>
            </p:pic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90DA5385-4565-428D-9DB9-C6CAD190BC15}"/>
                    </a:ext>
                  </a:extLst>
                </p:cNvPr>
                <p:cNvSpPr/>
                <p:nvPr/>
              </p:nvSpPr>
              <p:spPr>
                <a:xfrm>
                  <a:off x="3969162" y="1531139"/>
                  <a:ext cx="3802054" cy="2327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pic>
            <p:nvPicPr>
              <p:cNvPr id="61" name="Picture 4" descr="profmet">
                <a:extLst>
                  <a:ext uri="{FF2B5EF4-FFF2-40B4-BE49-F238E27FC236}">
                    <a16:creationId xmlns:a16="http://schemas.microsoft.com/office/drawing/2014/main" id="{A45E70D5-F6B0-4BBA-902B-58D25D926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36" t="19043" r="56391" b="74482"/>
              <a:stretch/>
            </p:blipFill>
            <p:spPr>
              <a:xfrm>
                <a:off x="5036075" y="2531545"/>
                <a:ext cx="432048" cy="144016"/>
              </a:xfrm>
              <a:prstGeom prst="rect">
                <a:avLst/>
              </a:prstGeom>
            </p:spPr>
          </p:pic>
        </p:grpSp>
      </p:grpSp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52971DEA-D50C-4F93-8472-FA848B31EF37}"/>
              </a:ext>
            </a:extLst>
          </p:cNvPr>
          <p:cNvSpPr/>
          <p:nvPr/>
        </p:nvSpPr>
        <p:spPr>
          <a:xfrm>
            <a:off x="5105794" y="4731884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AD63594A-61F9-496A-919E-EDC9D9370C6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103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</p:txBody>
      </p:sp>
      <p:sp>
        <p:nvSpPr>
          <p:cNvPr id="106" name="Rectangle 3">
            <a:extLst>
              <a:ext uri="{FF2B5EF4-FFF2-40B4-BE49-F238E27FC236}">
                <a16:creationId xmlns:a16="http://schemas.microsoft.com/office/drawing/2014/main" id="{F77F0F5B-027B-49F0-A34E-DCBB6583FA5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142672"/>
            <a:ext cx="4038600" cy="51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Methylpropaangas</a:t>
            </a:r>
          </a:p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endParaRPr lang="nl-NL" altLang="nl-NL" sz="20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04026E9-4D04-47F4-B3D8-8DF3781232E3}"/>
              </a:ext>
            </a:extLst>
          </p:cNvPr>
          <p:cNvSpPr/>
          <p:nvPr/>
        </p:nvSpPr>
        <p:spPr>
          <a:xfrm>
            <a:off x="400007" y="4610378"/>
            <a:ext cx="2067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dirty="0"/>
              <a:t>Geïnjecteerd 1,0 </a:t>
            </a:r>
            <a:r>
              <a:rPr lang="el-GR" altLang="nl-NL" dirty="0"/>
              <a:t>μ</a:t>
            </a:r>
            <a:r>
              <a:rPr lang="nl-NL" altLang="nl-NL" dirty="0"/>
              <a:t>L </a:t>
            </a:r>
            <a:endParaRPr lang="nl-NL" dirty="0"/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85C72052-689A-40D6-B470-E1E4110D7E19}"/>
              </a:ext>
            </a:extLst>
          </p:cNvPr>
          <p:cNvSpPr/>
          <p:nvPr/>
        </p:nvSpPr>
        <p:spPr>
          <a:xfrm>
            <a:off x="388513" y="2088000"/>
            <a:ext cx="218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dirty="0"/>
              <a:t>Geïnjecteerd 10,0 </a:t>
            </a:r>
            <a:r>
              <a:rPr lang="el-GR" altLang="nl-NL" dirty="0"/>
              <a:t>μ</a:t>
            </a:r>
            <a:r>
              <a:rPr lang="nl-NL" altLang="nl-NL" dirty="0"/>
              <a:t>L </a:t>
            </a:r>
            <a:endParaRPr lang="nl-NL" dirty="0"/>
          </a:p>
        </p:txBody>
      </p:sp>
      <p:sp>
        <p:nvSpPr>
          <p:cNvPr id="108" name="Trapezium 107">
            <a:extLst>
              <a:ext uri="{FF2B5EF4-FFF2-40B4-BE49-F238E27FC236}">
                <a16:creationId xmlns:a16="http://schemas.microsoft.com/office/drawing/2014/main" id="{F620A3C7-EA3E-49AC-96DC-920091F08DBC}"/>
              </a:ext>
            </a:extLst>
          </p:cNvPr>
          <p:cNvSpPr/>
          <p:nvPr/>
        </p:nvSpPr>
        <p:spPr>
          <a:xfrm>
            <a:off x="5097280" y="6004336"/>
            <a:ext cx="309033" cy="341350"/>
          </a:xfrm>
          <a:prstGeom prst="trapezoid">
            <a:avLst>
              <a:gd name="adj" fmla="val 2663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Gelijkbenige driehoek 108">
            <a:extLst>
              <a:ext uri="{FF2B5EF4-FFF2-40B4-BE49-F238E27FC236}">
                <a16:creationId xmlns:a16="http://schemas.microsoft.com/office/drawing/2014/main" id="{EADC9A22-2D79-4700-883C-2EEFB5279E6C}"/>
              </a:ext>
            </a:extLst>
          </p:cNvPr>
          <p:cNvSpPr/>
          <p:nvPr/>
        </p:nvSpPr>
        <p:spPr>
          <a:xfrm>
            <a:off x="5151807" y="5240347"/>
            <a:ext cx="195686" cy="924957"/>
          </a:xfrm>
          <a:prstGeom prst="triangle">
            <a:avLst>
              <a:gd name="adj" fmla="val 40335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0" name="Gelijkbenige driehoek 109">
            <a:extLst>
              <a:ext uri="{FF2B5EF4-FFF2-40B4-BE49-F238E27FC236}">
                <a16:creationId xmlns:a16="http://schemas.microsoft.com/office/drawing/2014/main" id="{F9B2DBB9-10D0-4E6B-BFB6-796A7CDF5181}"/>
              </a:ext>
            </a:extLst>
          </p:cNvPr>
          <p:cNvSpPr/>
          <p:nvPr/>
        </p:nvSpPr>
        <p:spPr>
          <a:xfrm>
            <a:off x="5158832" y="5240347"/>
            <a:ext cx="195174" cy="916979"/>
          </a:xfrm>
          <a:prstGeom prst="triangle">
            <a:avLst>
              <a:gd name="adj" fmla="val 51309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Trapezium 111">
            <a:extLst>
              <a:ext uri="{FF2B5EF4-FFF2-40B4-BE49-F238E27FC236}">
                <a16:creationId xmlns:a16="http://schemas.microsoft.com/office/drawing/2014/main" id="{F60F4177-8DD1-4217-8EE6-6081DCBBA547}"/>
              </a:ext>
            </a:extLst>
          </p:cNvPr>
          <p:cNvSpPr/>
          <p:nvPr/>
        </p:nvSpPr>
        <p:spPr>
          <a:xfrm>
            <a:off x="5182714" y="2755291"/>
            <a:ext cx="171292" cy="817725"/>
          </a:xfrm>
          <a:prstGeom prst="trapezoid">
            <a:avLst>
              <a:gd name="adj" fmla="val 2663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Rechthoek: afgeschuinde bovenhoeken 112">
            <a:extLst>
              <a:ext uri="{FF2B5EF4-FFF2-40B4-BE49-F238E27FC236}">
                <a16:creationId xmlns:a16="http://schemas.microsoft.com/office/drawing/2014/main" id="{9DD4802C-9A8F-4F6E-8E4E-F6B97ABC0289}"/>
              </a:ext>
            </a:extLst>
          </p:cNvPr>
          <p:cNvSpPr/>
          <p:nvPr/>
        </p:nvSpPr>
        <p:spPr>
          <a:xfrm>
            <a:off x="5170906" y="3448935"/>
            <a:ext cx="296895" cy="395177"/>
          </a:xfrm>
          <a:prstGeom prst="snip2SameRect">
            <a:avLst>
              <a:gd name="adj1" fmla="val 34193"/>
              <a:gd name="adj2" fmla="val 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Gelijkbenige driehoek 113">
            <a:extLst>
              <a:ext uri="{FF2B5EF4-FFF2-40B4-BE49-F238E27FC236}">
                <a16:creationId xmlns:a16="http://schemas.microsoft.com/office/drawing/2014/main" id="{0CEA7EB3-E903-4ABC-AD49-073AEA4ACCC4}"/>
              </a:ext>
            </a:extLst>
          </p:cNvPr>
          <p:cNvSpPr/>
          <p:nvPr/>
        </p:nvSpPr>
        <p:spPr>
          <a:xfrm>
            <a:off x="5191319" y="2387173"/>
            <a:ext cx="171292" cy="908549"/>
          </a:xfrm>
          <a:prstGeom prst="triangle">
            <a:avLst>
              <a:gd name="adj" fmla="val 3578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Gelijkbenige driehoek 114">
            <a:extLst>
              <a:ext uri="{FF2B5EF4-FFF2-40B4-BE49-F238E27FC236}">
                <a16:creationId xmlns:a16="http://schemas.microsoft.com/office/drawing/2014/main" id="{7AA66843-193B-4903-B915-13123E2DF4F3}"/>
              </a:ext>
            </a:extLst>
          </p:cNvPr>
          <p:cNvSpPr/>
          <p:nvPr/>
        </p:nvSpPr>
        <p:spPr>
          <a:xfrm>
            <a:off x="5204055" y="2411583"/>
            <a:ext cx="149951" cy="1052615"/>
          </a:xfrm>
          <a:prstGeom prst="triangle">
            <a:avLst>
              <a:gd name="adj" fmla="val 50308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Rechthoek: afgeschuinde bovenhoeken 115">
            <a:extLst>
              <a:ext uri="{FF2B5EF4-FFF2-40B4-BE49-F238E27FC236}">
                <a16:creationId xmlns:a16="http://schemas.microsoft.com/office/drawing/2014/main" id="{89C74C60-057F-4B5F-9AD5-7213FAEEAE6D}"/>
              </a:ext>
            </a:extLst>
          </p:cNvPr>
          <p:cNvSpPr/>
          <p:nvPr/>
        </p:nvSpPr>
        <p:spPr>
          <a:xfrm>
            <a:off x="5132302" y="3702246"/>
            <a:ext cx="143558" cy="124491"/>
          </a:xfrm>
          <a:prstGeom prst="snip2SameRect">
            <a:avLst>
              <a:gd name="adj1" fmla="val 24629"/>
              <a:gd name="adj2" fmla="val 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7" name="Gelijkbenige driehoek 116">
            <a:extLst>
              <a:ext uri="{FF2B5EF4-FFF2-40B4-BE49-F238E27FC236}">
                <a16:creationId xmlns:a16="http://schemas.microsoft.com/office/drawing/2014/main" id="{4F6F2B39-1484-46BE-A598-E795FFA616E8}"/>
              </a:ext>
            </a:extLst>
          </p:cNvPr>
          <p:cNvSpPr/>
          <p:nvPr/>
        </p:nvSpPr>
        <p:spPr>
          <a:xfrm rot="21084624">
            <a:off x="5319643" y="3322545"/>
            <a:ext cx="99330" cy="239631"/>
          </a:xfrm>
          <a:prstGeom prst="triangle">
            <a:avLst>
              <a:gd name="adj" fmla="val 64531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48738F16-31A8-4523-8B43-9897DE9AAB60}"/>
              </a:ext>
            </a:extLst>
          </p:cNvPr>
          <p:cNvSpPr txBox="1"/>
          <p:nvPr/>
        </p:nvSpPr>
        <p:spPr>
          <a:xfrm>
            <a:off x="3847881" y="984428"/>
            <a:ext cx="569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Wat is het volumepercentage methylpropaan</a:t>
            </a:r>
          </a:p>
          <a:p>
            <a:r>
              <a:rPr lang="nl-NL" sz="2000" dirty="0">
                <a:solidFill>
                  <a:srgbClr val="FF0000"/>
                </a:solidFill>
              </a:rPr>
              <a:t>in aanstekergas?</a:t>
            </a:r>
          </a:p>
        </p:txBody>
      </p:sp>
    </p:spTree>
    <p:extLst>
      <p:ext uri="{BB962C8B-B14F-4D97-AF65-F5344CB8AC3E}">
        <p14:creationId xmlns:p14="http://schemas.microsoft.com/office/powerpoint/2010/main" val="257030160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57BA2AA5-35C5-4152-9BB0-0ECFE78DF419}"/>
              </a:ext>
            </a:extLst>
          </p:cNvPr>
          <p:cNvGrpSpPr/>
          <p:nvPr/>
        </p:nvGrpSpPr>
        <p:grpSpPr>
          <a:xfrm>
            <a:off x="3060000" y="4046145"/>
            <a:ext cx="4753249" cy="2835518"/>
            <a:chOff x="3060000" y="1531139"/>
            <a:chExt cx="4753249" cy="2835518"/>
          </a:xfrm>
        </p:grpSpPr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8642E382-8019-4657-A387-39934A68578B}"/>
                </a:ext>
              </a:extLst>
            </p:cNvPr>
            <p:cNvGrpSpPr/>
            <p:nvPr/>
          </p:nvGrpSpPr>
          <p:grpSpPr>
            <a:xfrm>
              <a:off x="3060000" y="1660369"/>
              <a:ext cx="4753249" cy="2706288"/>
              <a:chOff x="3058802" y="1660369"/>
              <a:chExt cx="4753249" cy="2706288"/>
            </a:xfrm>
          </p:grpSpPr>
          <p:pic>
            <p:nvPicPr>
              <p:cNvPr id="46" name="Picture 4" descr="profmet">
                <a:extLst>
                  <a:ext uri="{FF2B5EF4-FFF2-40B4-BE49-F238E27FC236}">
                    <a16:creationId xmlns:a16="http://schemas.microsoft.com/office/drawing/2014/main" id="{1D03D9EC-5905-4562-B18D-15FA0196C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81015" y="1773238"/>
                <a:ext cx="4086225" cy="2224087"/>
              </a:xfrm>
              <a:prstGeom prst="rect">
                <a:avLst/>
              </a:prstGeom>
            </p:spPr>
          </p:pic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A1CEDB50-352E-43F5-B71A-B16D0BDD8900}"/>
                  </a:ext>
                </a:extLst>
              </p:cNvPr>
              <p:cNvSpPr/>
              <p:nvPr/>
            </p:nvSpPr>
            <p:spPr>
              <a:xfrm>
                <a:off x="4011100" y="1660369"/>
                <a:ext cx="3727802" cy="21349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2093A6A-0A62-40A5-A3F4-5A5C1E1EAD36}"/>
                  </a:ext>
                </a:extLst>
              </p:cNvPr>
              <p:cNvSpPr/>
              <p:nvPr/>
            </p:nvSpPr>
            <p:spPr>
              <a:xfrm>
                <a:off x="5436096" y="1773238"/>
                <a:ext cx="288032" cy="143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5CA7BCF-50AB-48FA-807B-0E4E1D2EBDD1}"/>
                  </a:ext>
                </a:extLst>
              </p:cNvPr>
              <p:cNvSpPr txBox="1"/>
              <p:nvPr/>
            </p:nvSpPr>
            <p:spPr>
              <a:xfrm>
                <a:off x="7319608" y="3997325"/>
                <a:ext cx="49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t(s)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F0036B2B-6B0E-41E4-8121-0E7D6EF8BC49}"/>
                  </a:ext>
                </a:extLst>
              </p:cNvPr>
              <p:cNvSpPr txBox="1"/>
              <p:nvPr/>
            </p:nvSpPr>
            <p:spPr>
              <a:xfrm>
                <a:off x="3058802" y="1660369"/>
                <a:ext cx="577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U(v)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F088CCBA-26DA-449E-87F6-4096B58E8A8D}"/>
                  </a:ext>
                </a:extLst>
              </p:cNvPr>
              <p:cNvSpPr/>
              <p:nvPr/>
            </p:nvSpPr>
            <p:spPr>
              <a:xfrm>
                <a:off x="4054327" y="1783507"/>
                <a:ext cx="361070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4831A1D-3ED7-47F9-B402-ED249A91C0DA}"/>
                  </a:ext>
                </a:extLst>
              </p:cNvPr>
              <p:cNvSpPr/>
              <p:nvPr/>
            </p:nvSpPr>
            <p:spPr>
              <a:xfrm>
                <a:off x="6444208" y="1987883"/>
                <a:ext cx="550564" cy="1479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4" name="Picture 4" descr="profmet">
                <a:extLst>
                  <a:ext uri="{FF2B5EF4-FFF2-40B4-BE49-F238E27FC236}">
                    <a16:creationId xmlns:a16="http://schemas.microsoft.com/office/drawing/2014/main" id="{EEFEEDD6-DAA4-40EC-AB02-2CBDD60CC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50" t="4008" r="5176" b="24055"/>
              <a:stretch/>
            </p:blipFill>
            <p:spPr>
              <a:xfrm>
                <a:off x="6436800" y="1861200"/>
                <a:ext cx="550564" cy="1599917"/>
              </a:xfrm>
              <a:prstGeom prst="rect">
                <a:avLst/>
              </a:prstGeom>
            </p:spPr>
          </p:pic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8DE97D39-DA61-4DE5-8B4F-48A675ADF90D}"/>
                  </a:ext>
                </a:extLst>
              </p:cNvPr>
              <p:cNvSpPr/>
              <p:nvPr/>
            </p:nvSpPr>
            <p:spPr>
              <a:xfrm>
                <a:off x="4640400" y="3791580"/>
                <a:ext cx="6666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E2BB76FE-9B1C-427D-9720-C5D7C3808511}"/>
                  </a:ext>
                </a:extLst>
              </p:cNvPr>
              <p:cNvSpPr/>
              <p:nvPr/>
            </p:nvSpPr>
            <p:spPr>
              <a:xfrm>
                <a:off x="4496400" y="3794400"/>
                <a:ext cx="68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FE12BBB0-6E83-4A38-A7C2-44E2E08F8262}"/>
                  </a:ext>
                </a:extLst>
              </p:cNvPr>
              <p:cNvSpPr/>
              <p:nvPr/>
            </p:nvSpPr>
            <p:spPr>
              <a:xfrm>
                <a:off x="4723200" y="3791581"/>
                <a:ext cx="45719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F6A1373-9BD7-429F-8918-31AD869467B7}"/>
                </a:ext>
              </a:extLst>
            </p:cNvPr>
            <p:cNvGrpSpPr/>
            <p:nvPr/>
          </p:nvGrpSpPr>
          <p:grpSpPr>
            <a:xfrm>
              <a:off x="3060000" y="1531139"/>
              <a:ext cx="4753249" cy="2835518"/>
              <a:chOff x="3060000" y="1531139"/>
              <a:chExt cx="4753249" cy="2835518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FAA5F23C-F515-4A08-91A8-33DC48850F17}"/>
                  </a:ext>
                </a:extLst>
              </p:cNvPr>
              <p:cNvGrpSpPr/>
              <p:nvPr/>
            </p:nvGrpSpPr>
            <p:grpSpPr>
              <a:xfrm>
                <a:off x="3060000" y="1531139"/>
                <a:ext cx="4753249" cy="2835518"/>
                <a:chOff x="3060000" y="1531139"/>
                <a:chExt cx="4753249" cy="2835518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B1D0CA-6FBF-49BF-A5F7-95F42E1A9269}"/>
                    </a:ext>
                  </a:extLst>
                </p:cNvPr>
                <p:cNvGrpSpPr/>
                <p:nvPr/>
              </p:nvGrpSpPr>
              <p:grpSpPr>
                <a:xfrm>
                  <a:off x="3935210" y="1713843"/>
                  <a:ext cx="1559631" cy="434731"/>
                  <a:chOff x="6502191" y="2375175"/>
                  <a:chExt cx="1559631" cy="434731"/>
                </a:xfrm>
              </p:grpSpPr>
              <p:pic>
                <p:nvPicPr>
                  <p:cNvPr id="103" name="Picture 4" descr="profmet">
                    <a:extLst>
                      <a:ext uri="{FF2B5EF4-FFF2-40B4-BE49-F238E27FC236}">
                        <a16:creationId xmlns:a16="http://schemas.microsoft.com/office/drawing/2014/main" id="{ABC6C4E6-193B-4648-B9BC-862165CF87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887" t="41998" r="-56" b="39254"/>
                  <a:stretch/>
                </p:blipFill>
                <p:spPr>
                  <a:xfrm>
                    <a:off x="6502191" y="2375217"/>
                    <a:ext cx="1559631" cy="416973"/>
                  </a:xfrm>
                  <a:prstGeom prst="rect">
                    <a:avLst/>
                  </a:prstGeom>
                </p:spPr>
              </p:pic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FF124B12-3A27-4C1C-9488-DC0F28997B4C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5175"/>
                    <a:ext cx="550564" cy="4347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5" name="Picture 4" descr="profmet">
                    <a:extLst>
                      <a:ext uri="{FF2B5EF4-FFF2-40B4-BE49-F238E27FC236}">
                        <a16:creationId xmlns:a16="http://schemas.microsoft.com/office/drawing/2014/main" id="{DCD882CF-2C5D-4CD3-9E8C-D08B7B9C3C6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750" t="42018" r="4514" b="38503"/>
                  <a:stretch/>
                </p:blipFill>
                <p:spPr>
                  <a:xfrm>
                    <a:off x="6710882" y="2375216"/>
                    <a:ext cx="602158" cy="4332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C4EE56A7-3768-4B17-87FE-3A6AC17B66E4}"/>
                    </a:ext>
                  </a:extLst>
                </p:cNvPr>
                <p:cNvGrpSpPr/>
                <p:nvPr/>
              </p:nvGrpSpPr>
              <p:grpSpPr>
                <a:xfrm>
                  <a:off x="6376813" y="1640551"/>
                  <a:ext cx="1385830" cy="551849"/>
                  <a:chOff x="6710881" y="2307196"/>
                  <a:chExt cx="1385830" cy="551849"/>
                </a:xfrm>
              </p:grpSpPr>
              <p:pic>
                <p:nvPicPr>
                  <p:cNvPr id="100" name="Picture 4" descr="profmet">
                    <a:extLst>
                      <a:ext uri="{FF2B5EF4-FFF2-40B4-BE49-F238E27FC236}">
                        <a16:creationId xmlns:a16="http://schemas.microsoft.com/office/drawing/2014/main" id="{4C83046F-0AAD-4C04-9351-FC906D3124E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0116" b="37774"/>
                  <a:stretch/>
                </p:blipFill>
                <p:spPr>
                  <a:xfrm>
                    <a:off x="7052408" y="2333845"/>
                    <a:ext cx="1044303" cy="491756"/>
                  </a:xfrm>
                  <a:prstGeom prst="rect">
                    <a:avLst/>
                  </a:prstGeom>
                </p:spPr>
              </p:pic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F75416E3-B507-4C7C-87F6-E7EB74BC0C16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07196"/>
                    <a:ext cx="550564" cy="533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2" name="Picture 4" descr="profmet">
                    <a:extLst>
                      <a:ext uri="{FF2B5EF4-FFF2-40B4-BE49-F238E27FC236}">
                        <a16:creationId xmlns:a16="http://schemas.microsoft.com/office/drawing/2014/main" id="{2CAAB6B5-B45C-4888-B40E-21587291F7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1350" t="39922" r="4514" b="36102"/>
                  <a:stretch/>
                </p:blipFill>
                <p:spPr>
                  <a:xfrm>
                    <a:off x="6772066" y="2325813"/>
                    <a:ext cx="577627" cy="5332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3196AEC3-6648-4071-81AE-620EA8D859C4}"/>
                    </a:ext>
                  </a:extLst>
                </p:cNvPr>
                <p:cNvGrpSpPr/>
                <p:nvPr/>
              </p:nvGrpSpPr>
              <p:grpSpPr>
                <a:xfrm>
                  <a:off x="5219298" y="1667200"/>
                  <a:ext cx="1421001" cy="576365"/>
                  <a:chOff x="6710881" y="2332175"/>
                  <a:chExt cx="1421001" cy="576365"/>
                </a:xfrm>
              </p:grpSpPr>
              <p:pic>
                <p:nvPicPr>
                  <p:cNvPr id="97" name="Picture 4" descr="profmet">
                    <a:extLst>
                      <a:ext uri="{FF2B5EF4-FFF2-40B4-BE49-F238E27FC236}">
                        <a16:creationId xmlns:a16="http://schemas.microsoft.com/office/drawing/2014/main" id="{BE03474C-335F-4928-AA93-CE19B438A2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3287" b="37902"/>
                  <a:stretch/>
                </p:blipFill>
                <p:spPr>
                  <a:xfrm>
                    <a:off x="7087579" y="2404357"/>
                    <a:ext cx="1044303" cy="418364"/>
                  </a:xfrm>
                  <a:prstGeom prst="rect">
                    <a:avLst/>
                  </a:prstGeom>
                </p:spPr>
              </p:pic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BED8FCE1-84DA-46A0-A97E-E3EB5DC911A3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2030"/>
                    <a:ext cx="550564" cy="4740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9" name="Picture 4" descr="profmet">
                    <a:extLst>
                      <a:ext uri="{FF2B5EF4-FFF2-40B4-BE49-F238E27FC236}">
                        <a16:creationId xmlns:a16="http://schemas.microsoft.com/office/drawing/2014/main" id="{C1B9ED03-8B82-4361-8F7B-6138705CCF1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090" t="40010" r="5775" b="33562"/>
                  <a:stretch/>
                </p:blipFill>
                <p:spPr>
                  <a:xfrm>
                    <a:off x="6751543" y="2332175"/>
                    <a:ext cx="577628" cy="5763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4C2B6341-0D20-480E-B51D-D9CC964C99E6}"/>
                    </a:ext>
                  </a:extLst>
                </p:cNvPr>
                <p:cNvSpPr/>
                <p:nvPr/>
              </p:nvSpPr>
              <p:spPr>
                <a:xfrm>
                  <a:off x="4012298" y="2227787"/>
                  <a:ext cx="3727802" cy="15675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6" name="Tekstvak 65">
                  <a:extLst>
                    <a:ext uri="{FF2B5EF4-FFF2-40B4-BE49-F238E27FC236}">
                      <a16:creationId xmlns:a16="http://schemas.microsoft.com/office/drawing/2014/main" id="{ABB96C14-1BA2-4B5E-804C-3DB1ACDFDBDF}"/>
                    </a:ext>
                  </a:extLst>
                </p:cNvPr>
                <p:cNvSpPr txBox="1"/>
                <p:nvPr/>
              </p:nvSpPr>
              <p:spPr>
                <a:xfrm>
                  <a:off x="7320806" y="3997325"/>
                  <a:ext cx="492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t(s)</a:t>
                  </a:r>
                </a:p>
              </p:txBody>
            </p:sp>
            <p:sp>
              <p:nvSpPr>
                <p:cNvPr id="67" name="Tekstvak 66">
                  <a:extLst>
                    <a:ext uri="{FF2B5EF4-FFF2-40B4-BE49-F238E27FC236}">
                      <a16:creationId xmlns:a16="http://schemas.microsoft.com/office/drawing/2014/main" id="{5B261E70-E656-49AE-AB08-41D1A9FFA170}"/>
                    </a:ext>
                  </a:extLst>
                </p:cNvPr>
                <p:cNvSpPr txBox="1"/>
                <p:nvPr/>
              </p:nvSpPr>
              <p:spPr>
                <a:xfrm>
                  <a:off x="3060000" y="1660369"/>
                  <a:ext cx="5774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U(v)</a:t>
                  </a:r>
                </a:p>
              </p:txBody>
            </p:sp>
            <p:sp>
              <p:nvSpPr>
                <p:cNvPr id="68" name="Rechthoek 67">
                  <a:extLst>
                    <a:ext uri="{FF2B5EF4-FFF2-40B4-BE49-F238E27FC236}">
                      <a16:creationId xmlns:a16="http://schemas.microsoft.com/office/drawing/2014/main" id="{74B12117-F4E5-49D3-BE4D-744A5F87F4C2}"/>
                    </a:ext>
                  </a:extLst>
                </p:cNvPr>
                <p:cNvSpPr/>
                <p:nvPr/>
              </p:nvSpPr>
              <p:spPr>
                <a:xfrm>
                  <a:off x="6535812" y="2108714"/>
                  <a:ext cx="550564" cy="14732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D023CA54-3D96-408C-9E3F-FBC4FAF08B17}"/>
                    </a:ext>
                  </a:extLst>
                </p:cNvPr>
                <p:cNvSpPr/>
                <p:nvPr/>
              </p:nvSpPr>
              <p:spPr>
                <a:xfrm>
                  <a:off x="5105794" y="221687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0" name="Rechthoek 69">
                  <a:extLst>
                    <a:ext uri="{FF2B5EF4-FFF2-40B4-BE49-F238E27FC236}">
                      <a16:creationId xmlns:a16="http://schemas.microsoft.com/office/drawing/2014/main" id="{A5FB6AB7-5985-4443-80C4-B9B42D0F29E7}"/>
                    </a:ext>
                  </a:extLst>
                </p:cNvPr>
                <p:cNvSpPr/>
                <p:nvPr/>
              </p:nvSpPr>
              <p:spPr>
                <a:xfrm>
                  <a:off x="4619039" y="2256729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DD127D6C-D321-4537-BC72-F05CF0771312}"/>
                    </a:ext>
                  </a:extLst>
                </p:cNvPr>
                <p:cNvSpPr/>
                <p:nvPr/>
              </p:nvSpPr>
              <p:spPr>
                <a:xfrm>
                  <a:off x="4279330" y="342224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27290B56-5E28-49BF-AED9-26C7A5D8055E}"/>
                    </a:ext>
                  </a:extLst>
                </p:cNvPr>
                <p:cNvSpPr/>
                <p:nvPr/>
              </p:nvSpPr>
              <p:spPr>
                <a:xfrm>
                  <a:off x="7069338" y="3483977"/>
                  <a:ext cx="430806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73" name="Picture 4" descr="profmet">
                  <a:extLst>
                    <a:ext uri="{FF2B5EF4-FFF2-40B4-BE49-F238E27FC236}">
                      <a16:creationId xmlns:a16="http://schemas.microsoft.com/office/drawing/2014/main" id="{76D79BE8-8687-427B-AEEA-A66384B163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068" t="58010" r="5925" b="32931"/>
                <a:stretch/>
              </p:blipFill>
              <p:spPr>
                <a:xfrm>
                  <a:off x="4279330" y="3402711"/>
                  <a:ext cx="408933" cy="201488"/>
                </a:xfrm>
                <a:prstGeom prst="rect">
                  <a:avLst/>
                </a:prstGeom>
              </p:spPr>
            </p:pic>
            <p:pic>
              <p:nvPicPr>
                <p:cNvPr id="74" name="Picture 4" descr="profmet">
                  <a:extLst>
                    <a:ext uri="{FF2B5EF4-FFF2-40B4-BE49-F238E27FC236}">
                      <a16:creationId xmlns:a16="http://schemas.microsoft.com/office/drawing/2014/main" id="{4EB43AE8-2C2B-46FC-86E3-42D79F45AD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5462123" y="2088000"/>
                  <a:ext cx="140609" cy="216024"/>
                </a:xfrm>
                <a:prstGeom prst="rect">
                  <a:avLst/>
                </a:prstGeom>
              </p:spPr>
            </p:pic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656F2B67-B16C-47BB-805B-4D0D6F61B9FA}"/>
                    </a:ext>
                  </a:extLst>
                </p:cNvPr>
                <p:cNvGrpSpPr/>
                <p:nvPr/>
              </p:nvGrpSpPr>
              <p:grpSpPr>
                <a:xfrm>
                  <a:off x="3935711" y="2111081"/>
                  <a:ext cx="3826932" cy="1663546"/>
                  <a:chOff x="3935711" y="2111081"/>
                  <a:chExt cx="3826932" cy="1663546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A923FBBE-4620-49F4-AB22-669FDE07EB97}"/>
                      </a:ext>
                    </a:extLst>
                  </p:cNvPr>
                  <p:cNvGrpSpPr/>
                  <p:nvPr/>
                </p:nvGrpSpPr>
                <p:grpSpPr>
                  <a:xfrm>
                    <a:off x="3935711" y="2112507"/>
                    <a:ext cx="1559631" cy="1662120"/>
                    <a:chOff x="6466588" y="1441925"/>
                    <a:chExt cx="1559631" cy="1662120"/>
                  </a:xfrm>
                </p:grpSpPr>
                <p:pic>
                  <p:nvPicPr>
                    <p:cNvPr id="94" name="Picture 4" descr="profmet">
                      <a:extLst>
                        <a:ext uri="{FF2B5EF4-FFF2-40B4-BE49-F238E27FC236}">
                          <a16:creationId xmlns:a16="http://schemas.microsoft.com/office/drawing/2014/main" id="{015F8B05-3646-45C8-B60C-8E34022756B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887" r="-56" b="25331"/>
                    <a:stretch/>
                  </p:blipFill>
                  <p:spPr>
                    <a:xfrm>
                      <a:off x="6466588" y="1441925"/>
                      <a:ext cx="1559631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5" name="Rechthoek 94">
                      <a:extLst>
                        <a:ext uri="{FF2B5EF4-FFF2-40B4-BE49-F238E27FC236}">
                          <a16:creationId xmlns:a16="http://schemas.microsoft.com/office/drawing/2014/main" id="{F6F198B8-CF54-45D1-AEB4-D166C5E401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6" name="Picture 4" descr="profmet">
                      <a:extLst>
                        <a:ext uri="{FF2B5EF4-FFF2-40B4-BE49-F238E27FC236}">
                          <a16:creationId xmlns:a16="http://schemas.microsoft.com/office/drawing/2014/main" id="{7F261E3D-8849-4D00-AA3E-1E1159BB8E4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6" name="Groep 85">
                    <a:extLst>
                      <a:ext uri="{FF2B5EF4-FFF2-40B4-BE49-F238E27FC236}">
                        <a16:creationId xmlns:a16="http://schemas.microsoft.com/office/drawing/2014/main" id="{29C81B44-53F7-4218-A9E9-9269AD4CC208}"/>
                      </a:ext>
                    </a:extLst>
                  </p:cNvPr>
                  <p:cNvGrpSpPr/>
                  <p:nvPr/>
                </p:nvGrpSpPr>
                <p:grpSpPr>
                  <a:xfrm>
                    <a:off x="5308052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91" name="Picture 4" descr="profmet">
                      <a:extLst>
                        <a:ext uri="{FF2B5EF4-FFF2-40B4-BE49-F238E27FC236}">
                          <a16:creationId xmlns:a16="http://schemas.microsoft.com/office/drawing/2014/main" id="{525122B5-64E9-4CA1-84A5-563435B4691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B0649150-2BF6-46EE-BF67-D020D8C9C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3" name="Picture 4" descr="profmet">
                      <a:extLst>
                        <a:ext uri="{FF2B5EF4-FFF2-40B4-BE49-F238E27FC236}">
                          <a16:creationId xmlns:a16="http://schemas.microsoft.com/office/drawing/2014/main" id="{DDF03CFD-5695-44B4-BAB6-CC846377167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A90F7EBE-F308-4D50-9AF2-B2A97F53A74D}"/>
                      </a:ext>
                    </a:extLst>
                  </p:cNvPr>
                  <p:cNvGrpSpPr/>
                  <p:nvPr/>
                </p:nvGrpSpPr>
                <p:grpSpPr>
                  <a:xfrm>
                    <a:off x="6437998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88" name="Picture 4" descr="profmet">
                      <a:extLst>
                        <a:ext uri="{FF2B5EF4-FFF2-40B4-BE49-F238E27FC236}">
                          <a16:creationId xmlns:a16="http://schemas.microsoft.com/office/drawing/2014/main" id="{86BF9944-07B4-4379-9188-0324BDE2813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DE62506B-A7A8-49D1-8FAD-DD47C60DE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0" name="Picture 4" descr="profmet">
                      <a:extLst>
                        <a:ext uri="{FF2B5EF4-FFF2-40B4-BE49-F238E27FC236}">
                          <a16:creationId xmlns:a16="http://schemas.microsoft.com/office/drawing/2014/main" id="{1D44AC43-F8C4-40F2-B736-EB5009D95B4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76" name="Picture 4" descr="profmet">
                  <a:extLst>
                    <a:ext uri="{FF2B5EF4-FFF2-40B4-BE49-F238E27FC236}">
                      <a16:creationId xmlns:a16="http://schemas.microsoft.com/office/drawing/2014/main" id="{8E71E595-A714-460B-A6AD-11369FC9D7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88" t="25710" r="56417" b="21989"/>
                <a:stretch/>
              </p:blipFill>
              <p:spPr>
                <a:xfrm>
                  <a:off x="5182923" y="2684320"/>
                  <a:ext cx="272862" cy="1163214"/>
                </a:xfrm>
                <a:prstGeom prst="rect">
                  <a:avLst/>
                </a:prstGeom>
              </p:spPr>
            </p:pic>
            <p:pic>
              <p:nvPicPr>
                <p:cNvPr id="77" name="Picture 4" descr="profmet">
                  <a:extLst>
                    <a:ext uri="{FF2B5EF4-FFF2-40B4-BE49-F238E27FC236}">
                      <a16:creationId xmlns:a16="http://schemas.microsoft.com/office/drawing/2014/main" id="{238E2FB7-809A-4EED-880D-B7F9DC762E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015" t="24856" r="56966" b="22264"/>
                <a:stretch/>
              </p:blipFill>
              <p:spPr>
                <a:xfrm flipH="1">
                  <a:off x="5068095" y="2661158"/>
                  <a:ext cx="135960" cy="1176099"/>
                </a:xfrm>
                <a:prstGeom prst="rect">
                  <a:avLst/>
                </a:prstGeom>
              </p:spPr>
            </p:pic>
            <p:pic>
              <p:nvPicPr>
                <p:cNvPr id="78" name="Picture 4" descr="profmet">
                  <a:extLst>
                    <a:ext uri="{FF2B5EF4-FFF2-40B4-BE49-F238E27FC236}">
                      <a16:creationId xmlns:a16="http://schemas.microsoft.com/office/drawing/2014/main" id="{6E5A8408-BBDB-44EB-ADF3-A8D7CFAD60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6602683" y="2088000"/>
                  <a:ext cx="140609" cy="216024"/>
                </a:xfrm>
                <a:prstGeom prst="rect">
                  <a:avLst/>
                </a:prstGeom>
              </p:spPr>
            </p:pic>
            <p:cxnSp>
              <p:nvCxnSpPr>
                <p:cNvPr id="79" name="Rechte verbindingslijn 78">
                  <a:extLst>
                    <a:ext uri="{FF2B5EF4-FFF2-40B4-BE49-F238E27FC236}">
                      <a16:creationId xmlns:a16="http://schemas.microsoft.com/office/drawing/2014/main" id="{8F466D5B-EAF7-48E4-905A-FAA6AC338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98" y="3837257"/>
                  <a:ext cx="570497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87B2F3C6-51A9-4A00-8881-C30CDD6670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3692" y="3837257"/>
                  <a:ext cx="2316408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1" name="Picture 4" descr="profmet">
                  <a:extLst>
                    <a:ext uri="{FF2B5EF4-FFF2-40B4-BE49-F238E27FC236}">
                      <a16:creationId xmlns:a16="http://schemas.microsoft.com/office/drawing/2014/main" id="{BB5C84AB-1138-4EF3-8F41-B7C3E34B32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4000" y="1756690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2" name="Picture 4" descr="profmet">
                  <a:extLst>
                    <a:ext uri="{FF2B5EF4-FFF2-40B4-BE49-F238E27FC236}">
                      <a16:creationId xmlns:a16="http://schemas.microsoft.com/office/drawing/2014/main" id="{F2572C01-31A8-48DE-B8F2-FB542C62C8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762" t="59234" r="-9127" b="31053"/>
                <a:stretch/>
              </p:blipFill>
              <p:spPr>
                <a:xfrm>
                  <a:off x="6338941" y="2080956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3" name="Picture 4" descr="profmet">
                  <a:extLst>
                    <a:ext uri="{FF2B5EF4-FFF2-40B4-BE49-F238E27FC236}">
                      <a16:creationId xmlns:a16="http://schemas.microsoft.com/office/drawing/2014/main" id="{D08D5F52-7F45-485A-8AED-9AF149BA4C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2715" y="2080788"/>
                  <a:ext cx="427342" cy="216024"/>
                </a:xfrm>
                <a:prstGeom prst="rect">
                  <a:avLst/>
                </a:prstGeom>
              </p:spPr>
            </p:pic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90DA5385-4565-428D-9DB9-C6CAD190BC15}"/>
                    </a:ext>
                  </a:extLst>
                </p:cNvPr>
                <p:cNvSpPr/>
                <p:nvPr/>
              </p:nvSpPr>
              <p:spPr>
                <a:xfrm>
                  <a:off x="3969162" y="1531139"/>
                  <a:ext cx="3802054" cy="2327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pic>
            <p:nvPicPr>
              <p:cNvPr id="61" name="Picture 4" descr="profmet">
                <a:extLst>
                  <a:ext uri="{FF2B5EF4-FFF2-40B4-BE49-F238E27FC236}">
                    <a16:creationId xmlns:a16="http://schemas.microsoft.com/office/drawing/2014/main" id="{A45E70D5-F6B0-4BBA-902B-58D25D926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36" t="19043" r="56391" b="74482"/>
              <a:stretch/>
            </p:blipFill>
            <p:spPr>
              <a:xfrm>
                <a:off x="5036075" y="2531545"/>
                <a:ext cx="432048" cy="144016"/>
              </a:xfrm>
              <a:prstGeom prst="rect">
                <a:avLst/>
              </a:prstGeom>
            </p:spPr>
          </p:pic>
        </p:grpSp>
      </p:grpSp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52971DEA-D50C-4F93-8472-FA848B31EF37}"/>
              </a:ext>
            </a:extLst>
          </p:cNvPr>
          <p:cNvSpPr/>
          <p:nvPr/>
        </p:nvSpPr>
        <p:spPr>
          <a:xfrm>
            <a:off x="5105794" y="4731884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AD63594A-61F9-496A-919E-EDC9D9370C6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00201"/>
            <a:ext cx="4038600" cy="103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Aanstekergas</a:t>
            </a:r>
          </a:p>
        </p:txBody>
      </p:sp>
      <p:sp>
        <p:nvSpPr>
          <p:cNvPr id="106" name="Rectangle 3">
            <a:extLst>
              <a:ext uri="{FF2B5EF4-FFF2-40B4-BE49-F238E27FC236}">
                <a16:creationId xmlns:a16="http://schemas.microsoft.com/office/drawing/2014/main" id="{F77F0F5B-027B-49F0-A34E-DCBB6583FA5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142672"/>
            <a:ext cx="4038600" cy="51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nl-NL" altLang="nl-NL" sz="2000" b="1" dirty="0"/>
              <a:t>       </a:t>
            </a:r>
            <a:r>
              <a:rPr lang="nl-NL" altLang="nl-NL" sz="2000" dirty="0"/>
              <a:t>Methylpropaangas</a:t>
            </a:r>
          </a:p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endParaRPr lang="nl-NL" altLang="nl-NL" sz="20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04026E9-4D04-47F4-B3D8-8DF3781232E3}"/>
              </a:ext>
            </a:extLst>
          </p:cNvPr>
          <p:cNvSpPr/>
          <p:nvPr/>
        </p:nvSpPr>
        <p:spPr>
          <a:xfrm>
            <a:off x="400007" y="4610378"/>
            <a:ext cx="2067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dirty="0"/>
              <a:t>Geïnjecteerd 1,0 </a:t>
            </a:r>
            <a:r>
              <a:rPr lang="el-GR" altLang="nl-NL" dirty="0"/>
              <a:t>μ</a:t>
            </a:r>
            <a:r>
              <a:rPr lang="nl-NL" altLang="nl-NL" dirty="0"/>
              <a:t>L </a:t>
            </a:r>
            <a:endParaRPr lang="nl-NL" dirty="0"/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85C72052-689A-40D6-B470-E1E4110D7E19}"/>
              </a:ext>
            </a:extLst>
          </p:cNvPr>
          <p:cNvSpPr/>
          <p:nvPr/>
        </p:nvSpPr>
        <p:spPr>
          <a:xfrm>
            <a:off x="388513" y="2088000"/>
            <a:ext cx="218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dirty="0"/>
              <a:t>Geïnjecteerd 10,0 </a:t>
            </a:r>
            <a:r>
              <a:rPr lang="el-GR" altLang="nl-NL" dirty="0"/>
              <a:t>μ</a:t>
            </a:r>
            <a:r>
              <a:rPr lang="nl-NL" altLang="nl-NL" dirty="0"/>
              <a:t>L </a:t>
            </a:r>
            <a:endParaRPr lang="nl-NL" dirty="0"/>
          </a:p>
        </p:txBody>
      </p:sp>
      <p:sp>
        <p:nvSpPr>
          <p:cNvPr id="108" name="Trapezium 107">
            <a:extLst>
              <a:ext uri="{FF2B5EF4-FFF2-40B4-BE49-F238E27FC236}">
                <a16:creationId xmlns:a16="http://schemas.microsoft.com/office/drawing/2014/main" id="{F620A3C7-EA3E-49AC-96DC-920091F08DBC}"/>
              </a:ext>
            </a:extLst>
          </p:cNvPr>
          <p:cNvSpPr/>
          <p:nvPr/>
        </p:nvSpPr>
        <p:spPr>
          <a:xfrm>
            <a:off x="5097280" y="6004336"/>
            <a:ext cx="309033" cy="341350"/>
          </a:xfrm>
          <a:prstGeom prst="trapezoid">
            <a:avLst>
              <a:gd name="adj" fmla="val 2663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Gelijkbenige driehoek 108">
            <a:extLst>
              <a:ext uri="{FF2B5EF4-FFF2-40B4-BE49-F238E27FC236}">
                <a16:creationId xmlns:a16="http://schemas.microsoft.com/office/drawing/2014/main" id="{EADC9A22-2D79-4700-883C-2EEFB5279E6C}"/>
              </a:ext>
            </a:extLst>
          </p:cNvPr>
          <p:cNvSpPr/>
          <p:nvPr/>
        </p:nvSpPr>
        <p:spPr>
          <a:xfrm>
            <a:off x="5151807" y="5240347"/>
            <a:ext cx="195686" cy="924957"/>
          </a:xfrm>
          <a:prstGeom prst="triangle">
            <a:avLst>
              <a:gd name="adj" fmla="val 40335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0" name="Gelijkbenige driehoek 109">
            <a:extLst>
              <a:ext uri="{FF2B5EF4-FFF2-40B4-BE49-F238E27FC236}">
                <a16:creationId xmlns:a16="http://schemas.microsoft.com/office/drawing/2014/main" id="{F9B2DBB9-10D0-4E6B-BFB6-796A7CDF5181}"/>
              </a:ext>
            </a:extLst>
          </p:cNvPr>
          <p:cNvSpPr/>
          <p:nvPr/>
        </p:nvSpPr>
        <p:spPr>
          <a:xfrm>
            <a:off x="5158832" y="5240347"/>
            <a:ext cx="195174" cy="916979"/>
          </a:xfrm>
          <a:prstGeom prst="triangle">
            <a:avLst>
              <a:gd name="adj" fmla="val 51309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Trapezium 111">
            <a:extLst>
              <a:ext uri="{FF2B5EF4-FFF2-40B4-BE49-F238E27FC236}">
                <a16:creationId xmlns:a16="http://schemas.microsoft.com/office/drawing/2014/main" id="{F60F4177-8DD1-4217-8EE6-6081DCBBA547}"/>
              </a:ext>
            </a:extLst>
          </p:cNvPr>
          <p:cNvSpPr/>
          <p:nvPr/>
        </p:nvSpPr>
        <p:spPr>
          <a:xfrm>
            <a:off x="5182714" y="2755291"/>
            <a:ext cx="171292" cy="817725"/>
          </a:xfrm>
          <a:prstGeom prst="trapezoid">
            <a:avLst>
              <a:gd name="adj" fmla="val 2663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Rechthoek: afgeschuinde bovenhoeken 112">
            <a:extLst>
              <a:ext uri="{FF2B5EF4-FFF2-40B4-BE49-F238E27FC236}">
                <a16:creationId xmlns:a16="http://schemas.microsoft.com/office/drawing/2014/main" id="{9DD4802C-9A8F-4F6E-8E4E-F6B97ABC0289}"/>
              </a:ext>
            </a:extLst>
          </p:cNvPr>
          <p:cNvSpPr/>
          <p:nvPr/>
        </p:nvSpPr>
        <p:spPr>
          <a:xfrm>
            <a:off x="5170906" y="3448935"/>
            <a:ext cx="296895" cy="395177"/>
          </a:xfrm>
          <a:prstGeom prst="snip2SameRect">
            <a:avLst>
              <a:gd name="adj1" fmla="val 34193"/>
              <a:gd name="adj2" fmla="val 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Gelijkbenige driehoek 113">
            <a:extLst>
              <a:ext uri="{FF2B5EF4-FFF2-40B4-BE49-F238E27FC236}">
                <a16:creationId xmlns:a16="http://schemas.microsoft.com/office/drawing/2014/main" id="{0CEA7EB3-E903-4ABC-AD49-073AEA4ACCC4}"/>
              </a:ext>
            </a:extLst>
          </p:cNvPr>
          <p:cNvSpPr/>
          <p:nvPr/>
        </p:nvSpPr>
        <p:spPr>
          <a:xfrm>
            <a:off x="5191319" y="2387173"/>
            <a:ext cx="171292" cy="908549"/>
          </a:xfrm>
          <a:prstGeom prst="triangle">
            <a:avLst>
              <a:gd name="adj" fmla="val 3578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Gelijkbenige driehoek 114">
            <a:extLst>
              <a:ext uri="{FF2B5EF4-FFF2-40B4-BE49-F238E27FC236}">
                <a16:creationId xmlns:a16="http://schemas.microsoft.com/office/drawing/2014/main" id="{7AA66843-193B-4903-B915-13123E2DF4F3}"/>
              </a:ext>
            </a:extLst>
          </p:cNvPr>
          <p:cNvSpPr/>
          <p:nvPr/>
        </p:nvSpPr>
        <p:spPr>
          <a:xfrm>
            <a:off x="5204055" y="2411583"/>
            <a:ext cx="149951" cy="1052615"/>
          </a:xfrm>
          <a:prstGeom prst="triangle">
            <a:avLst>
              <a:gd name="adj" fmla="val 50308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Rechthoek: afgeschuinde bovenhoeken 115">
            <a:extLst>
              <a:ext uri="{FF2B5EF4-FFF2-40B4-BE49-F238E27FC236}">
                <a16:creationId xmlns:a16="http://schemas.microsoft.com/office/drawing/2014/main" id="{89C74C60-057F-4B5F-9AD5-7213FAEEAE6D}"/>
              </a:ext>
            </a:extLst>
          </p:cNvPr>
          <p:cNvSpPr/>
          <p:nvPr/>
        </p:nvSpPr>
        <p:spPr>
          <a:xfrm>
            <a:off x="5132302" y="3702246"/>
            <a:ext cx="143558" cy="124491"/>
          </a:xfrm>
          <a:prstGeom prst="snip2SameRect">
            <a:avLst>
              <a:gd name="adj1" fmla="val 24629"/>
              <a:gd name="adj2" fmla="val 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7" name="Gelijkbenige driehoek 116">
            <a:extLst>
              <a:ext uri="{FF2B5EF4-FFF2-40B4-BE49-F238E27FC236}">
                <a16:creationId xmlns:a16="http://schemas.microsoft.com/office/drawing/2014/main" id="{4F6F2B39-1484-46BE-A598-E795FFA616E8}"/>
              </a:ext>
            </a:extLst>
          </p:cNvPr>
          <p:cNvSpPr/>
          <p:nvPr/>
        </p:nvSpPr>
        <p:spPr>
          <a:xfrm rot="21084624">
            <a:off x="5319643" y="3322545"/>
            <a:ext cx="99330" cy="239631"/>
          </a:xfrm>
          <a:prstGeom prst="triangle">
            <a:avLst>
              <a:gd name="adj" fmla="val 64531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B6872205-FC38-48F7-9370-91701C2C6A4B}"/>
              </a:ext>
            </a:extLst>
          </p:cNvPr>
          <p:cNvSpPr/>
          <p:nvPr/>
        </p:nvSpPr>
        <p:spPr>
          <a:xfrm>
            <a:off x="6213622" y="5375298"/>
            <a:ext cx="2300438" cy="6540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nl-NL" altLang="nl-NL" sz="1600" dirty="0">
                <a:solidFill>
                  <a:schemeClr val="bg1"/>
                </a:solidFill>
              </a:rPr>
              <a:t>1,0 </a:t>
            </a:r>
            <a:r>
              <a:rPr lang="el-GR" altLang="nl-NL" sz="1600" dirty="0">
                <a:solidFill>
                  <a:schemeClr val="bg1"/>
                </a:solidFill>
              </a:rPr>
              <a:t>μ</a:t>
            </a:r>
            <a:r>
              <a:rPr lang="nl-NL" altLang="nl-NL" sz="1600" dirty="0">
                <a:solidFill>
                  <a:schemeClr val="bg1"/>
                </a:solidFill>
              </a:rPr>
              <a:t>L methylpropaan</a:t>
            </a:r>
          </a:p>
          <a:p>
            <a:endParaRPr lang="nl-NL" altLang="nl-NL" sz="800" dirty="0">
              <a:solidFill>
                <a:srgbClr val="FF0000"/>
              </a:solidFill>
            </a:endParaRPr>
          </a:p>
          <a:p>
            <a:r>
              <a:rPr lang="nl-NL" sz="1600" dirty="0">
                <a:solidFill>
                  <a:srgbClr val="FF0000"/>
                </a:solidFill>
              </a:rPr>
              <a:t>Piekoppervlakte 4,50 cm</a:t>
            </a:r>
            <a:r>
              <a:rPr lang="nl-NL" sz="16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8" name="Rechthoek 117">
            <a:extLst>
              <a:ext uri="{FF2B5EF4-FFF2-40B4-BE49-F238E27FC236}">
                <a16:creationId xmlns:a16="http://schemas.microsoft.com/office/drawing/2014/main" id="{351D3553-5867-475E-8EDA-31745034493C}"/>
              </a:ext>
            </a:extLst>
          </p:cNvPr>
          <p:cNvSpPr/>
          <p:nvPr/>
        </p:nvSpPr>
        <p:spPr>
          <a:xfrm>
            <a:off x="6213622" y="2202937"/>
            <a:ext cx="2295628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altLang="nl-NL" sz="1600" dirty="0">
                <a:solidFill>
                  <a:schemeClr val="bg1"/>
                </a:solidFill>
              </a:rPr>
              <a:t>10,0 </a:t>
            </a:r>
            <a:r>
              <a:rPr lang="el-GR" altLang="nl-NL" sz="1600" dirty="0">
                <a:solidFill>
                  <a:schemeClr val="bg1"/>
                </a:solidFill>
              </a:rPr>
              <a:t>μ</a:t>
            </a:r>
            <a:r>
              <a:rPr lang="nl-NL" altLang="nl-NL" sz="1600" dirty="0">
                <a:solidFill>
                  <a:schemeClr val="bg1"/>
                </a:solidFill>
              </a:rPr>
              <a:t>L aanstekergas</a:t>
            </a:r>
          </a:p>
          <a:p>
            <a:endParaRPr lang="nl-NL" altLang="nl-NL" sz="800" dirty="0"/>
          </a:p>
          <a:p>
            <a:r>
              <a:rPr lang="nl-NL" sz="1600" dirty="0">
                <a:solidFill>
                  <a:srgbClr val="FF0000"/>
                </a:solidFill>
              </a:rPr>
              <a:t>Piekoppervlakte </a:t>
            </a:r>
          </a:p>
          <a:p>
            <a:r>
              <a:rPr lang="nl-NL" sz="1600" dirty="0">
                <a:solidFill>
                  <a:srgbClr val="FF0000"/>
                </a:solidFill>
              </a:rPr>
              <a:t>methylpropaan 7,20 cm</a:t>
            </a:r>
            <a:r>
              <a:rPr lang="nl-NL" sz="1600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8051011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57BA2AA5-35C5-4152-9BB0-0ECFE78DF419}"/>
              </a:ext>
            </a:extLst>
          </p:cNvPr>
          <p:cNvGrpSpPr/>
          <p:nvPr/>
        </p:nvGrpSpPr>
        <p:grpSpPr>
          <a:xfrm>
            <a:off x="3060000" y="4046145"/>
            <a:ext cx="4753249" cy="2835518"/>
            <a:chOff x="3060000" y="1531139"/>
            <a:chExt cx="4753249" cy="2835518"/>
          </a:xfrm>
        </p:grpSpPr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8642E382-8019-4657-A387-39934A68578B}"/>
                </a:ext>
              </a:extLst>
            </p:cNvPr>
            <p:cNvGrpSpPr/>
            <p:nvPr/>
          </p:nvGrpSpPr>
          <p:grpSpPr>
            <a:xfrm>
              <a:off x="3060000" y="1660369"/>
              <a:ext cx="4753249" cy="2706288"/>
              <a:chOff x="3058802" y="1660369"/>
              <a:chExt cx="4753249" cy="2706288"/>
            </a:xfrm>
          </p:grpSpPr>
          <p:pic>
            <p:nvPicPr>
              <p:cNvPr id="46" name="Picture 4" descr="profmet">
                <a:extLst>
                  <a:ext uri="{FF2B5EF4-FFF2-40B4-BE49-F238E27FC236}">
                    <a16:creationId xmlns:a16="http://schemas.microsoft.com/office/drawing/2014/main" id="{1D03D9EC-5905-4562-B18D-15FA0196C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81015" y="1773238"/>
                <a:ext cx="4086225" cy="2224087"/>
              </a:xfrm>
              <a:prstGeom prst="rect">
                <a:avLst/>
              </a:prstGeom>
            </p:spPr>
          </p:pic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A1CEDB50-352E-43F5-B71A-B16D0BDD8900}"/>
                  </a:ext>
                </a:extLst>
              </p:cNvPr>
              <p:cNvSpPr/>
              <p:nvPr/>
            </p:nvSpPr>
            <p:spPr>
              <a:xfrm>
                <a:off x="4011100" y="1660369"/>
                <a:ext cx="3727802" cy="21349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2093A6A-0A62-40A5-A3F4-5A5C1E1EAD36}"/>
                  </a:ext>
                </a:extLst>
              </p:cNvPr>
              <p:cNvSpPr/>
              <p:nvPr/>
            </p:nvSpPr>
            <p:spPr>
              <a:xfrm>
                <a:off x="5436096" y="1773238"/>
                <a:ext cx="288032" cy="143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5CA7BCF-50AB-48FA-807B-0E4E1D2EBDD1}"/>
                  </a:ext>
                </a:extLst>
              </p:cNvPr>
              <p:cNvSpPr txBox="1"/>
              <p:nvPr/>
            </p:nvSpPr>
            <p:spPr>
              <a:xfrm>
                <a:off x="7319608" y="3997325"/>
                <a:ext cx="49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t(s)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F0036B2B-6B0E-41E4-8121-0E7D6EF8BC49}"/>
                  </a:ext>
                </a:extLst>
              </p:cNvPr>
              <p:cNvSpPr txBox="1"/>
              <p:nvPr/>
            </p:nvSpPr>
            <p:spPr>
              <a:xfrm>
                <a:off x="3058802" y="1660369"/>
                <a:ext cx="577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U(v)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F088CCBA-26DA-449E-87F6-4096B58E8A8D}"/>
                  </a:ext>
                </a:extLst>
              </p:cNvPr>
              <p:cNvSpPr/>
              <p:nvPr/>
            </p:nvSpPr>
            <p:spPr>
              <a:xfrm>
                <a:off x="4054327" y="1783507"/>
                <a:ext cx="361070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4831A1D-3ED7-47F9-B402-ED249A91C0DA}"/>
                  </a:ext>
                </a:extLst>
              </p:cNvPr>
              <p:cNvSpPr/>
              <p:nvPr/>
            </p:nvSpPr>
            <p:spPr>
              <a:xfrm>
                <a:off x="6444208" y="1987883"/>
                <a:ext cx="550564" cy="1479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4" name="Picture 4" descr="profmet">
                <a:extLst>
                  <a:ext uri="{FF2B5EF4-FFF2-40B4-BE49-F238E27FC236}">
                    <a16:creationId xmlns:a16="http://schemas.microsoft.com/office/drawing/2014/main" id="{EEFEEDD6-DAA4-40EC-AB02-2CBDD60CC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50" t="4008" r="5176" b="24055"/>
              <a:stretch/>
            </p:blipFill>
            <p:spPr>
              <a:xfrm>
                <a:off x="6436800" y="1861200"/>
                <a:ext cx="550564" cy="1599917"/>
              </a:xfrm>
              <a:prstGeom prst="rect">
                <a:avLst/>
              </a:prstGeom>
            </p:spPr>
          </p:pic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8DE97D39-DA61-4DE5-8B4F-48A675ADF90D}"/>
                  </a:ext>
                </a:extLst>
              </p:cNvPr>
              <p:cNvSpPr/>
              <p:nvPr/>
            </p:nvSpPr>
            <p:spPr>
              <a:xfrm>
                <a:off x="4640400" y="3791580"/>
                <a:ext cx="6666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E2BB76FE-9B1C-427D-9720-C5D7C3808511}"/>
                  </a:ext>
                </a:extLst>
              </p:cNvPr>
              <p:cNvSpPr/>
              <p:nvPr/>
            </p:nvSpPr>
            <p:spPr>
              <a:xfrm>
                <a:off x="4496400" y="3794400"/>
                <a:ext cx="68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FE12BBB0-6E83-4A38-A7C2-44E2E08F8262}"/>
                  </a:ext>
                </a:extLst>
              </p:cNvPr>
              <p:cNvSpPr/>
              <p:nvPr/>
            </p:nvSpPr>
            <p:spPr>
              <a:xfrm>
                <a:off x="4723200" y="3791581"/>
                <a:ext cx="45719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F6A1373-9BD7-429F-8918-31AD869467B7}"/>
                </a:ext>
              </a:extLst>
            </p:cNvPr>
            <p:cNvGrpSpPr/>
            <p:nvPr/>
          </p:nvGrpSpPr>
          <p:grpSpPr>
            <a:xfrm>
              <a:off x="3060000" y="1531139"/>
              <a:ext cx="4753249" cy="2835518"/>
              <a:chOff x="3060000" y="1531139"/>
              <a:chExt cx="4753249" cy="2835518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FAA5F23C-F515-4A08-91A8-33DC48850F17}"/>
                  </a:ext>
                </a:extLst>
              </p:cNvPr>
              <p:cNvGrpSpPr/>
              <p:nvPr/>
            </p:nvGrpSpPr>
            <p:grpSpPr>
              <a:xfrm>
                <a:off x="3060000" y="1531139"/>
                <a:ext cx="4753249" cy="2835518"/>
                <a:chOff x="3060000" y="1531139"/>
                <a:chExt cx="4753249" cy="2835518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B1D0CA-6FBF-49BF-A5F7-95F42E1A9269}"/>
                    </a:ext>
                  </a:extLst>
                </p:cNvPr>
                <p:cNvGrpSpPr/>
                <p:nvPr/>
              </p:nvGrpSpPr>
              <p:grpSpPr>
                <a:xfrm>
                  <a:off x="3935210" y="1713843"/>
                  <a:ext cx="1559631" cy="434731"/>
                  <a:chOff x="6502191" y="2375175"/>
                  <a:chExt cx="1559631" cy="434731"/>
                </a:xfrm>
              </p:grpSpPr>
              <p:pic>
                <p:nvPicPr>
                  <p:cNvPr id="103" name="Picture 4" descr="profmet">
                    <a:extLst>
                      <a:ext uri="{FF2B5EF4-FFF2-40B4-BE49-F238E27FC236}">
                        <a16:creationId xmlns:a16="http://schemas.microsoft.com/office/drawing/2014/main" id="{ABC6C4E6-193B-4648-B9BC-862165CF87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887" t="41998" r="-56" b="39254"/>
                  <a:stretch/>
                </p:blipFill>
                <p:spPr>
                  <a:xfrm>
                    <a:off x="6502191" y="2375217"/>
                    <a:ext cx="1559631" cy="416973"/>
                  </a:xfrm>
                  <a:prstGeom prst="rect">
                    <a:avLst/>
                  </a:prstGeom>
                </p:spPr>
              </p:pic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FF124B12-3A27-4C1C-9488-DC0F28997B4C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5175"/>
                    <a:ext cx="550564" cy="4347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5" name="Picture 4" descr="profmet">
                    <a:extLst>
                      <a:ext uri="{FF2B5EF4-FFF2-40B4-BE49-F238E27FC236}">
                        <a16:creationId xmlns:a16="http://schemas.microsoft.com/office/drawing/2014/main" id="{DCD882CF-2C5D-4CD3-9E8C-D08B7B9C3C6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750" t="42018" r="4514" b="38503"/>
                  <a:stretch/>
                </p:blipFill>
                <p:spPr>
                  <a:xfrm>
                    <a:off x="6710882" y="2375216"/>
                    <a:ext cx="602158" cy="4332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C4EE56A7-3768-4B17-87FE-3A6AC17B66E4}"/>
                    </a:ext>
                  </a:extLst>
                </p:cNvPr>
                <p:cNvGrpSpPr/>
                <p:nvPr/>
              </p:nvGrpSpPr>
              <p:grpSpPr>
                <a:xfrm>
                  <a:off x="6376813" y="1640551"/>
                  <a:ext cx="1385830" cy="551849"/>
                  <a:chOff x="6710881" y="2307196"/>
                  <a:chExt cx="1385830" cy="551849"/>
                </a:xfrm>
              </p:grpSpPr>
              <p:pic>
                <p:nvPicPr>
                  <p:cNvPr id="100" name="Picture 4" descr="profmet">
                    <a:extLst>
                      <a:ext uri="{FF2B5EF4-FFF2-40B4-BE49-F238E27FC236}">
                        <a16:creationId xmlns:a16="http://schemas.microsoft.com/office/drawing/2014/main" id="{4C83046F-0AAD-4C04-9351-FC906D3124E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0116" b="37774"/>
                  <a:stretch/>
                </p:blipFill>
                <p:spPr>
                  <a:xfrm>
                    <a:off x="7052408" y="2333845"/>
                    <a:ext cx="1044303" cy="491756"/>
                  </a:xfrm>
                  <a:prstGeom prst="rect">
                    <a:avLst/>
                  </a:prstGeom>
                </p:spPr>
              </p:pic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F75416E3-B507-4C7C-87F6-E7EB74BC0C16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07196"/>
                    <a:ext cx="550564" cy="533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2" name="Picture 4" descr="profmet">
                    <a:extLst>
                      <a:ext uri="{FF2B5EF4-FFF2-40B4-BE49-F238E27FC236}">
                        <a16:creationId xmlns:a16="http://schemas.microsoft.com/office/drawing/2014/main" id="{2CAAB6B5-B45C-4888-B40E-21587291F7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1350" t="39922" r="4514" b="36102"/>
                  <a:stretch/>
                </p:blipFill>
                <p:spPr>
                  <a:xfrm>
                    <a:off x="6772066" y="2325813"/>
                    <a:ext cx="577627" cy="5332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3196AEC3-6648-4071-81AE-620EA8D859C4}"/>
                    </a:ext>
                  </a:extLst>
                </p:cNvPr>
                <p:cNvGrpSpPr/>
                <p:nvPr/>
              </p:nvGrpSpPr>
              <p:grpSpPr>
                <a:xfrm>
                  <a:off x="5219298" y="1667200"/>
                  <a:ext cx="1421001" cy="576365"/>
                  <a:chOff x="6710881" y="2332175"/>
                  <a:chExt cx="1421001" cy="576365"/>
                </a:xfrm>
              </p:grpSpPr>
              <p:pic>
                <p:nvPicPr>
                  <p:cNvPr id="97" name="Picture 4" descr="profmet">
                    <a:extLst>
                      <a:ext uri="{FF2B5EF4-FFF2-40B4-BE49-F238E27FC236}">
                        <a16:creationId xmlns:a16="http://schemas.microsoft.com/office/drawing/2014/main" id="{BE03474C-335F-4928-AA93-CE19B438A2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3287" b="37902"/>
                  <a:stretch/>
                </p:blipFill>
                <p:spPr>
                  <a:xfrm>
                    <a:off x="7087579" y="2404357"/>
                    <a:ext cx="1044303" cy="418364"/>
                  </a:xfrm>
                  <a:prstGeom prst="rect">
                    <a:avLst/>
                  </a:prstGeom>
                </p:spPr>
              </p:pic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BED8FCE1-84DA-46A0-A97E-E3EB5DC911A3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2030"/>
                    <a:ext cx="550564" cy="4740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9" name="Picture 4" descr="profmet">
                    <a:extLst>
                      <a:ext uri="{FF2B5EF4-FFF2-40B4-BE49-F238E27FC236}">
                        <a16:creationId xmlns:a16="http://schemas.microsoft.com/office/drawing/2014/main" id="{C1B9ED03-8B82-4361-8F7B-6138705CCF1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090" t="40010" r="5775" b="33562"/>
                  <a:stretch/>
                </p:blipFill>
                <p:spPr>
                  <a:xfrm>
                    <a:off x="6751543" y="2332175"/>
                    <a:ext cx="577628" cy="5763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4C2B6341-0D20-480E-B51D-D9CC964C99E6}"/>
                    </a:ext>
                  </a:extLst>
                </p:cNvPr>
                <p:cNvSpPr/>
                <p:nvPr/>
              </p:nvSpPr>
              <p:spPr>
                <a:xfrm>
                  <a:off x="4012298" y="2227787"/>
                  <a:ext cx="3727802" cy="15675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6" name="Tekstvak 65">
                  <a:extLst>
                    <a:ext uri="{FF2B5EF4-FFF2-40B4-BE49-F238E27FC236}">
                      <a16:creationId xmlns:a16="http://schemas.microsoft.com/office/drawing/2014/main" id="{ABB96C14-1BA2-4B5E-804C-3DB1ACDFDBDF}"/>
                    </a:ext>
                  </a:extLst>
                </p:cNvPr>
                <p:cNvSpPr txBox="1"/>
                <p:nvPr/>
              </p:nvSpPr>
              <p:spPr>
                <a:xfrm>
                  <a:off x="7320806" y="3997325"/>
                  <a:ext cx="492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t(s)</a:t>
                  </a:r>
                </a:p>
              </p:txBody>
            </p:sp>
            <p:sp>
              <p:nvSpPr>
                <p:cNvPr id="67" name="Tekstvak 66">
                  <a:extLst>
                    <a:ext uri="{FF2B5EF4-FFF2-40B4-BE49-F238E27FC236}">
                      <a16:creationId xmlns:a16="http://schemas.microsoft.com/office/drawing/2014/main" id="{5B261E70-E656-49AE-AB08-41D1A9FFA170}"/>
                    </a:ext>
                  </a:extLst>
                </p:cNvPr>
                <p:cNvSpPr txBox="1"/>
                <p:nvPr/>
              </p:nvSpPr>
              <p:spPr>
                <a:xfrm>
                  <a:off x="3060000" y="1660369"/>
                  <a:ext cx="5774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U(v)</a:t>
                  </a:r>
                </a:p>
              </p:txBody>
            </p:sp>
            <p:sp>
              <p:nvSpPr>
                <p:cNvPr id="68" name="Rechthoek 67">
                  <a:extLst>
                    <a:ext uri="{FF2B5EF4-FFF2-40B4-BE49-F238E27FC236}">
                      <a16:creationId xmlns:a16="http://schemas.microsoft.com/office/drawing/2014/main" id="{74B12117-F4E5-49D3-BE4D-744A5F87F4C2}"/>
                    </a:ext>
                  </a:extLst>
                </p:cNvPr>
                <p:cNvSpPr/>
                <p:nvPr/>
              </p:nvSpPr>
              <p:spPr>
                <a:xfrm>
                  <a:off x="6535812" y="2108714"/>
                  <a:ext cx="550564" cy="14732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D023CA54-3D96-408C-9E3F-FBC4FAF08B17}"/>
                    </a:ext>
                  </a:extLst>
                </p:cNvPr>
                <p:cNvSpPr/>
                <p:nvPr/>
              </p:nvSpPr>
              <p:spPr>
                <a:xfrm>
                  <a:off x="5105794" y="221687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0" name="Rechthoek 69">
                  <a:extLst>
                    <a:ext uri="{FF2B5EF4-FFF2-40B4-BE49-F238E27FC236}">
                      <a16:creationId xmlns:a16="http://schemas.microsoft.com/office/drawing/2014/main" id="{A5FB6AB7-5985-4443-80C4-B9B42D0F29E7}"/>
                    </a:ext>
                  </a:extLst>
                </p:cNvPr>
                <p:cNvSpPr/>
                <p:nvPr/>
              </p:nvSpPr>
              <p:spPr>
                <a:xfrm>
                  <a:off x="4619039" y="2256729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DD127D6C-D321-4537-BC72-F05CF0771312}"/>
                    </a:ext>
                  </a:extLst>
                </p:cNvPr>
                <p:cNvSpPr/>
                <p:nvPr/>
              </p:nvSpPr>
              <p:spPr>
                <a:xfrm>
                  <a:off x="4279330" y="342224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27290B56-5E28-49BF-AED9-26C7A5D8055E}"/>
                    </a:ext>
                  </a:extLst>
                </p:cNvPr>
                <p:cNvSpPr/>
                <p:nvPr/>
              </p:nvSpPr>
              <p:spPr>
                <a:xfrm>
                  <a:off x="7069338" y="3483977"/>
                  <a:ext cx="430806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73" name="Picture 4" descr="profmet">
                  <a:extLst>
                    <a:ext uri="{FF2B5EF4-FFF2-40B4-BE49-F238E27FC236}">
                      <a16:creationId xmlns:a16="http://schemas.microsoft.com/office/drawing/2014/main" id="{76D79BE8-8687-427B-AEEA-A66384B163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068" t="58010" r="5925" b="32931"/>
                <a:stretch/>
              </p:blipFill>
              <p:spPr>
                <a:xfrm>
                  <a:off x="4279330" y="3402711"/>
                  <a:ext cx="408933" cy="201488"/>
                </a:xfrm>
                <a:prstGeom prst="rect">
                  <a:avLst/>
                </a:prstGeom>
              </p:spPr>
            </p:pic>
            <p:pic>
              <p:nvPicPr>
                <p:cNvPr id="74" name="Picture 4" descr="profmet">
                  <a:extLst>
                    <a:ext uri="{FF2B5EF4-FFF2-40B4-BE49-F238E27FC236}">
                      <a16:creationId xmlns:a16="http://schemas.microsoft.com/office/drawing/2014/main" id="{4EB43AE8-2C2B-46FC-86E3-42D79F45AD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5462123" y="2088000"/>
                  <a:ext cx="140609" cy="216024"/>
                </a:xfrm>
                <a:prstGeom prst="rect">
                  <a:avLst/>
                </a:prstGeom>
              </p:spPr>
            </p:pic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656F2B67-B16C-47BB-805B-4D0D6F61B9FA}"/>
                    </a:ext>
                  </a:extLst>
                </p:cNvPr>
                <p:cNvGrpSpPr/>
                <p:nvPr/>
              </p:nvGrpSpPr>
              <p:grpSpPr>
                <a:xfrm>
                  <a:off x="3935711" y="2111081"/>
                  <a:ext cx="3826932" cy="1663546"/>
                  <a:chOff x="3935711" y="2111081"/>
                  <a:chExt cx="3826932" cy="1663546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A923FBBE-4620-49F4-AB22-669FDE07EB97}"/>
                      </a:ext>
                    </a:extLst>
                  </p:cNvPr>
                  <p:cNvGrpSpPr/>
                  <p:nvPr/>
                </p:nvGrpSpPr>
                <p:grpSpPr>
                  <a:xfrm>
                    <a:off x="3935711" y="2112507"/>
                    <a:ext cx="1559631" cy="1662120"/>
                    <a:chOff x="6466588" y="1441925"/>
                    <a:chExt cx="1559631" cy="1662120"/>
                  </a:xfrm>
                </p:grpSpPr>
                <p:pic>
                  <p:nvPicPr>
                    <p:cNvPr id="94" name="Picture 4" descr="profmet">
                      <a:extLst>
                        <a:ext uri="{FF2B5EF4-FFF2-40B4-BE49-F238E27FC236}">
                          <a16:creationId xmlns:a16="http://schemas.microsoft.com/office/drawing/2014/main" id="{015F8B05-3646-45C8-B60C-8E34022756B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887" r="-56" b="25331"/>
                    <a:stretch/>
                  </p:blipFill>
                  <p:spPr>
                    <a:xfrm>
                      <a:off x="6466588" y="1441925"/>
                      <a:ext cx="1559631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5" name="Rechthoek 94">
                      <a:extLst>
                        <a:ext uri="{FF2B5EF4-FFF2-40B4-BE49-F238E27FC236}">
                          <a16:creationId xmlns:a16="http://schemas.microsoft.com/office/drawing/2014/main" id="{F6F198B8-CF54-45D1-AEB4-D166C5E401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6" name="Picture 4" descr="profmet">
                      <a:extLst>
                        <a:ext uri="{FF2B5EF4-FFF2-40B4-BE49-F238E27FC236}">
                          <a16:creationId xmlns:a16="http://schemas.microsoft.com/office/drawing/2014/main" id="{7F261E3D-8849-4D00-AA3E-1E1159BB8E4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6" name="Groep 85">
                    <a:extLst>
                      <a:ext uri="{FF2B5EF4-FFF2-40B4-BE49-F238E27FC236}">
                        <a16:creationId xmlns:a16="http://schemas.microsoft.com/office/drawing/2014/main" id="{29C81B44-53F7-4218-A9E9-9269AD4CC208}"/>
                      </a:ext>
                    </a:extLst>
                  </p:cNvPr>
                  <p:cNvGrpSpPr/>
                  <p:nvPr/>
                </p:nvGrpSpPr>
                <p:grpSpPr>
                  <a:xfrm>
                    <a:off x="5308052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91" name="Picture 4" descr="profmet">
                      <a:extLst>
                        <a:ext uri="{FF2B5EF4-FFF2-40B4-BE49-F238E27FC236}">
                          <a16:creationId xmlns:a16="http://schemas.microsoft.com/office/drawing/2014/main" id="{525122B5-64E9-4CA1-84A5-563435B4691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B0649150-2BF6-46EE-BF67-D020D8C9C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3" name="Picture 4" descr="profmet">
                      <a:extLst>
                        <a:ext uri="{FF2B5EF4-FFF2-40B4-BE49-F238E27FC236}">
                          <a16:creationId xmlns:a16="http://schemas.microsoft.com/office/drawing/2014/main" id="{DDF03CFD-5695-44B4-BAB6-CC846377167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A90F7EBE-F308-4D50-9AF2-B2A97F53A74D}"/>
                      </a:ext>
                    </a:extLst>
                  </p:cNvPr>
                  <p:cNvGrpSpPr/>
                  <p:nvPr/>
                </p:nvGrpSpPr>
                <p:grpSpPr>
                  <a:xfrm>
                    <a:off x="6437998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88" name="Picture 4" descr="profmet">
                      <a:extLst>
                        <a:ext uri="{FF2B5EF4-FFF2-40B4-BE49-F238E27FC236}">
                          <a16:creationId xmlns:a16="http://schemas.microsoft.com/office/drawing/2014/main" id="{86BF9944-07B4-4379-9188-0324BDE2813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DE62506B-A7A8-49D1-8FAD-DD47C60DE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0" name="Picture 4" descr="profmet">
                      <a:extLst>
                        <a:ext uri="{FF2B5EF4-FFF2-40B4-BE49-F238E27FC236}">
                          <a16:creationId xmlns:a16="http://schemas.microsoft.com/office/drawing/2014/main" id="{1D44AC43-F8C4-40F2-B736-EB5009D95B4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76" name="Picture 4" descr="profmet">
                  <a:extLst>
                    <a:ext uri="{FF2B5EF4-FFF2-40B4-BE49-F238E27FC236}">
                      <a16:creationId xmlns:a16="http://schemas.microsoft.com/office/drawing/2014/main" id="{8E71E595-A714-460B-A6AD-11369FC9D7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88" t="25710" r="56417" b="21989"/>
                <a:stretch/>
              </p:blipFill>
              <p:spPr>
                <a:xfrm>
                  <a:off x="5182923" y="2684320"/>
                  <a:ext cx="272862" cy="1163214"/>
                </a:xfrm>
                <a:prstGeom prst="rect">
                  <a:avLst/>
                </a:prstGeom>
              </p:spPr>
            </p:pic>
            <p:pic>
              <p:nvPicPr>
                <p:cNvPr id="77" name="Picture 4" descr="profmet">
                  <a:extLst>
                    <a:ext uri="{FF2B5EF4-FFF2-40B4-BE49-F238E27FC236}">
                      <a16:creationId xmlns:a16="http://schemas.microsoft.com/office/drawing/2014/main" id="{238E2FB7-809A-4EED-880D-B7F9DC762E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015" t="24856" r="56966" b="22264"/>
                <a:stretch/>
              </p:blipFill>
              <p:spPr>
                <a:xfrm flipH="1">
                  <a:off x="5068095" y="2661158"/>
                  <a:ext cx="135960" cy="1176099"/>
                </a:xfrm>
                <a:prstGeom prst="rect">
                  <a:avLst/>
                </a:prstGeom>
              </p:spPr>
            </p:pic>
            <p:pic>
              <p:nvPicPr>
                <p:cNvPr id="78" name="Picture 4" descr="profmet">
                  <a:extLst>
                    <a:ext uri="{FF2B5EF4-FFF2-40B4-BE49-F238E27FC236}">
                      <a16:creationId xmlns:a16="http://schemas.microsoft.com/office/drawing/2014/main" id="{6E5A8408-BBDB-44EB-ADF3-A8D7CFAD60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6602683" y="2088000"/>
                  <a:ext cx="140609" cy="216024"/>
                </a:xfrm>
                <a:prstGeom prst="rect">
                  <a:avLst/>
                </a:prstGeom>
              </p:spPr>
            </p:pic>
            <p:cxnSp>
              <p:nvCxnSpPr>
                <p:cNvPr id="79" name="Rechte verbindingslijn 78">
                  <a:extLst>
                    <a:ext uri="{FF2B5EF4-FFF2-40B4-BE49-F238E27FC236}">
                      <a16:creationId xmlns:a16="http://schemas.microsoft.com/office/drawing/2014/main" id="{8F466D5B-EAF7-48E4-905A-FAA6AC338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98" y="3837257"/>
                  <a:ext cx="570497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87B2F3C6-51A9-4A00-8881-C30CDD6670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3692" y="3837257"/>
                  <a:ext cx="2316408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1" name="Picture 4" descr="profmet">
                  <a:extLst>
                    <a:ext uri="{FF2B5EF4-FFF2-40B4-BE49-F238E27FC236}">
                      <a16:creationId xmlns:a16="http://schemas.microsoft.com/office/drawing/2014/main" id="{BB5C84AB-1138-4EF3-8F41-B7C3E34B32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4000" y="1756690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2" name="Picture 4" descr="profmet">
                  <a:extLst>
                    <a:ext uri="{FF2B5EF4-FFF2-40B4-BE49-F238E27FC236}">
                      <a16:creationId xmlns:a16="http://schemas.microsoft.com/office/drawing/2014/main" id="{F2572C01-31A8-48DE-B8F2-FB542C62C8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762" t="59234" r="-9127" b="31053"/>
                <a:stretch/>
              </p:blipFill>
              <p:spPr>
                <a:xfrm>
                  <a:off x="6338941" y="2080956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3" name="Picture 4" descr="profmet">
                  <a:extLst>
                    <a:ext uri="{FF2B5EF4-FFF2-40B4-BE49-F238E27FC236}">
                      <a16:creationId xmlns:a16="http://schemas.microsoft.com/office/drawing/2014/main" id="{D08D5F52-7F45-485A-8AED-9AF149BA4C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2715" y="2080788"/>
                  <a:ext cx="427342" cy="216024"/>
                </a:xfrm>
                <a:prstGeom prst="rect">
                  <a:avLst/>
                </a:prstGeom>
              </p:spPr>
            </p:pic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90DA5385-4565-428D-9DB9-C6CAD190BC15}"/>
                    </a:ext>
                  </a:extLst>
                </p:cNvPr>
                <p:cNvSpPr/>
                <p:nvPr/>
              </p:nvSpPr>
              <p:spPr>
                <a:xfrm>
                  <a:off x="3969162" y="1531139"/>
                  <a:ext cx="3802054" cy="2327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pic>
            <p:nvPicPr>
              <p:cNvPr id="61" name="Picture 4" descr="profmet">
                <a:extLst>
                  <a:ext uri="{FF2B5EF4-FFF2-40B4-BE49-F238E27FC236}">
                    <a16:creationId xmlns:a16="http://schemas.microsoft.com/office/drawing/2014/main" id="{A45E70D5-F6B0-4BBA-902B-58D25D926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36" t="19043" r="56391" b="74482"/>
              <a:stretch/>
            </p:blipFill>
            <p:spPr>
              <a:xfrm>
                <a:off x="5036075" y="2531545"/>
                <a:ext cx="432048" cy="144016"/>
              </a:xfrm>
              <a:prstGeom prst="rect">
                <a:avLst/>
              </a:prstGeom>
            </p:spPr>
          </p:pic>
        </p:grpSp>
      </p:grpSp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52971DEA-D50C-4F93-8472-FA848B31EF37}"/>
              </a:ext>
            </a:extLst>
          </p:cNvPr>
          <p:cNvSpPr/>
          <p:nvPr/>
        </p:nvSpPr>
        <p:spPr>
          <a:xfrm>
            <a:off x="5105794" y="4731884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44039C1-85F5-4A04-96A7-8C70FAF22C7F}"/>
              </a:ext>
            </a:extLst>
          </p:cNvPr>
          <p:cNvSpPr/>
          <p:nvPr/>
        </p:nvSpPr>
        <p:spPr>
          <a:xfrm>
            <a:off x="6213622" y="5375298"/>
            <a:ext cx="2300438" cy="6540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nl-NL" altLang="nl-NL" sz="1600" dirty="0">
                <a:solidFill>
                  <a:srgbClr val="FF0000"/>
                </a:solidFill>
              </a:rPr>
              <a:t>1,0 </a:t>
            </a:r>
            <a:r>
              <a:rPr lang="el-GR" altLang="nl-NL" sz="1600" dirty="0">
                <a:solidFill>
                  <a:srgbClr val="FF0000"/>
                </a:solidFill>
              </a:rPr>
              <a:t>μ</a:t>
            </a:r>
            <a:r>
              <a:rPr lang="nl-NL" altLang="nl-NL" sz="1600" dirty="0">
                <a:solidFill>
                  <a:srgbClr val="FF0000"/>
                </a:solidFill>
              </a:rPr>
              <a:t>L methylpropaan</a:t>
            </a:r>
          </a:p>
          <a:p>
            <a:endParaRPr lang="nl-NL" altLang="nl-NL" sz="800" dirty="0">
              <a:solidFill>
                <a:srgbClr val="FF0000"/>
              </a:solidFill>
            </a:endParaRPr>
          </a:p>
          <a:p>
            <a:r>
              <a:rPr lang="nl-NL" sz="1600" dirty="0">
                <a:solidFill>
                  <a:srgbClr val="FF0000"/>
                </a:solidFill>
              </a:rPr>
              <a:t>Piekoppervlakte 4,50 cm</a:t>
            </a:r>
            <a:r>
              <a:rPr lang="nl-NL" sz="16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8E3146CB-815E-4415-9D65-0750706F65BC}"/>
              </a:ext>
            </a:extLst>
          </p:cNvPr>
          <p:cNvSpPr/>
          <p:nvPr/>
        </p:nvSpPr>
        <p:spPr>
          <a:xfrm>
            <a:off x="6213622" y="2202937"/>
            <a:ext cx="2295628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altLang="nl-NL" sz="1600" dirty="0">
                <a:solidFill>
                  <a:srgbClr val="FB4005"/>
                </a:solidFill>
              </a:rPr>
              <a:t>10,0 </a:t>
            </a:r>
            <a:r>
              <a:rPr lang="el-GR" altLang="nl-NL" sz="1600" dirty="0">
                <a:solidFill>
                  <a:srgbClr val="FB4005"/>
                </a:solidFill>
              </a:rPr>
              <a:t>μ</a:t>
            </a:r>
            <a:r>
              <a:rPr lang="nl-NL" altLang="nl-NL" sz="1600" dirty="0">
                <a:solidFill>
                  <a:srgbClr val="FB4005"/>
                </a:solidFill>
              </a:rPr>
              <a:t>L aanstekergas</a:t>
            </a:r>
          </a:p>
          <a:p>
            <a:endParaRPr lang="nl-NL" altLang="nl-NL" sz="800" dirty="0">
              <a:solidFill>
                <a:srgbClr val="FB4005"/>
              </a:solidFill>
            </a:endParaRPr>
          </a:p>
          <a:p>
            <a:r>
              <a:rPr lang="nl-NL" sz="1600" dirty="0">
                <a:solidFill>
                  <a:srgbClr val="FB4005"/>
                </a:solidFill>
              </a:rPr>
              <a:t>Piekoppervlakte </a:t>
            </a:r>
          </a:p>
          <a:p>
            <a:r>
              <a:rPr lang="nl-NL" sz="1600" dirty="0">
                <a:solidFill>
                  <a:srgbClr val="FB4005"/>
                </a:solidFill>
              </a:rPr>
              <a:t>methylpropaan 7,20 cm</a:t>
            </a:r>
            <a:r>
              <a:rPr lang="nl-NL" sz="1600" baseline="30000" dirty="0">
                <a:solidFill>
                  <a:srgbClr val="FB4005"/>
                </a:solidFill>
              </a:rPr>
              <a:t>2</a:t>
            </a:r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id="{97F400F7-D4BD-4264-874E-13117256E893}"/>
              </a:ext>
            </a:extLst>
          </p:cNvPr>
          <p:cNvSpPr/>
          <p:nvPr/>
        </p:nvSpPr>
        <p:spPr>
          <a:xfrm>
            <a:off x="5097280" y="6004336"/>
            <a:ext cx="309033" cy="341350"/>
          </a:xfrm>
          <a:prstGeom prst="trapezoid">
            <a:avLst>
              <a:gd name="adj" fmla="val 2663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E46A68C7-5855-4C29-9826-C9FBDE8380A7}"/>
              </a:ext>
            </a:extLst>
          </p:cNvPr>
          <p:cNvSpPr/>
          <p:nvPr/>
        </p:nvSpPr>
        <p:spPr>
          <a:xfrm>
            <a:off x="5151807" y="5240347"/>
            <a:ext cx="195686" cy="924957"/>
          </a:xfrm>
          <a:prstGeom prst="triangle">
            <a:avLst>
              <a:gd name="adj" fmla="val 40335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Gelijkbenige driehoek 108">
            <a:extLst>
              <a:ext uri="{FF2B5EF4-FFF2-40B4-BE49-F238E27FC236}">
                <a16:creationId xmlns:a16="http://schemas.microsoft.com/office/drawing/2014/main" id="{73F4D233-5EB5-4E5E-9A6A-4796A7F496F7}"/>
              </a:ext>
            </a:extLst>
          </p:cNvPr>
          <p:cNvSpPr/>
          <p:nvPr/>
        </p:nvSpPr>
        <p:spPr>
          <a:xfrm>
            <a:off x="5158832" y="5240347"/>
            <a:ext cx="195174" cy="916979"/>
          </a:xfrm>
          <a:prstGeom prst="triangle">
            <a:avLst>
              <a:gd name="adj" fmla="val 51309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Trapezium 105">
            <a:extLst>
              <a:ext uri="{FF2B5EF4-FFF2-40B4-BE49-F238E27FC236}">
                <a16:creationId xmlns:a16="http://schemas.microsoft.com/office/drawing/2014/main" id="{6187CE49-9A05-41F3-816F-9ABCCAD115AE}"/>
              </a:ext>
            </a:extLst>
          </p:cNvPr>
          <p:cNvSpPr/>
          <p:nvPr/>
        </p:nvSpPr>
        <p:spPr>
          <a:xfrm>
            <a:off x="5182714" y="2755291"/>
            <a:ext cx="171292" cy="817725"/>
          </a:xfrm>
          <a:prstGeom prst="trapezoid">
            <a:avLst>
              <a:gd name="adj" fmla="val 2663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: afgeschuinde bovenhoeken 11">
            <a:extLst>
              <a:ext uri="{FF2B5EF4-FFF2-40B4-BE49-F238E27FC236}">
                <a16:creationId xmlns:a16="http://schemas.microsoft.com/office/drawing/2014/main" id="{9FDCE5DD-6D08-4D8F-9825-E6979DF16D98}"/>
              </a:ext>
            </a:extLst>
          </p:cNvPr>
          <p:cNvSpPr/>
          <p:nvPr/>
        </p:nvSpPr>
        <p:spPr>
          <a:xfrm>
            <a:off x="5170906" y="3448935"/>
            <a:ext cx="296895" cy="395177"/>
          </a:xfrm>
          <a:prstGeom prst="snip2SameRect">
            <a:avLst>
              <a:gd name="adj1" fmla="val 34193"/>
              <a:gd name="adj2" fmla="val 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7" name="Gelijkbenige driehoek 106">
            <a:extLst>
              <a:ext uri="{FF2B5EF4-FFF2-40B4-BE49-F238E27FC236}">
                <a16:creationId xmlns:a16="http://schemas.microsoft.com/office/drawing/2014/main" id="{95DA3767-B8CA-4497-AA55-151158AEB9C2}"/>
              </a:ext>
            </a:extLst>
          </p:cNvPr>
          <p:cNvSpPr/>
          <p:nvPr/>
        </p:nvSpPr>
        <p:spPr>
          <a:xfrm>
            <a:off x="5191319" y="2387173"/>
            <a:ext cx="171292" cy="908549"/>
          </a:xfrm>
          <a:prstGeom prst="triangle">
            <a:avLst>
              <a:gd name="adj" fmla="val 3578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0" name="Gelijkbenige driehoek 109">
            <a:extLst>
              <a:ext uri="{FF2B5EF4-FFF2-40B4-BE49-F238E27FC236}">
                <a16:creationId xmlns:a16="http://schemas.microsoft.com/office/drawing/2014/main" id="{722BBC2F-72A5-4F35-A600-F67BFE6FF899}"/>
              </a:ext>
            </a:extLst>
          </p:cNvPr>
          <p:cNvSpPr/>
          <p:nvPr/>
        </p:nvSpPr>
        <p:spPr>
          <a:xfrm>
            <a:off x="5204055" y="2411583"/>
            <a:ext cx="149951" cy="1052615"/>
          </a:xfrm>
          <a:prstGeom prst="triangle">
            <a:avLst>
              <a:gd name="adj" fmla="val 50308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hoek: afgeschuinde bovenhoeken 110">
            <a:extLst>
              <a:ext uri="{FF2B5EF4-FFF2-40B4-BE49-F238E27FC236}">
                <a16:creationId xmlns:a16="http://schemas.microsoft.com/office/drawing/2014/main" id="{B3C2DA8A-5AE9-4A65-8282-6BB67F624AD1}"/>
              </a:ext>
            </a:extLst>
          </p:cNvPr>
          <p:cNvSpPr/>
          <p:nvPr/>
        </p:nvSpPr>
        <p:spPr>
          <a:xfrm>
            <a:off x="5132302" y="3702246"/>
            <a:ext cx="143558" cy="124491"/>
          </a:xfrm>
          <a:prstGeom prst="snip2SameRect">
            <a:avLst>
              <a:gd name="adj1" fmla="val 24629"/>
              <a:gd name="adj2" fmla="val 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Gelijkbenige driehoek 111">
            <a:extLst>
              <a:ext uri="{FF2B5EF4-FFF2-40B4-BE49-F238E27FC236}">
                <a16:creationId xmlns:a16="http://schemas.microsoft.com/office/drawing/2014/main" id="{F0094022-B128-490D-8B32-1291C4A88AEF}"/>
              </a:ext>
            </a:extLst>
          </p:cNvPr>
          <p:cNvSpPr/>
          <p:nvPr/>
        </p:nvSpPr>
        <p:spPr>
          <a:xfrm rot="21084624">
            <a:off x="5319643" y="3322545"/>
            <a:ext cx="99330" cy="239631"/>
          </a:xfrm>
          <a:prstGeom prst="triangle">
            <a:avLst>
              <a:gd name="adj" fmla="val 64531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Tekstvak 115">
            <a:extLst>
              <a:ext uri="{FF2B5EF4-FFF2-40B4-BE49-F238E27FC236}">
                <a16:creationId xmlns:a16="http://schemas.microsoft.com/office/drawing/2014/main" id="{6054EE0D-4107-4B8E-AB75-240F66904544}"/>
              </a:ext>
            </a:extLst>
          </p:cNvPr>
          <p:cNvSpPr txBox="1"/>
          <p:nvPr/>
        </p:nvSpPr>
        <p:spPr>
          <a:xfrm>
            <a:off x="3847881" y="984428"/>
            <a:ext cx="569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Wat is het volumepercentage methylpropaan</a:t>
            </a:r>
          </a:p>
          <a:p>
            <a:r>
              <a:rPr lang="nl-NL" sz="2000" dirty="0">
                <a:solidFill>
                  <a:srgbClr val="FF0000"/>
                </a:solidFill>
              </a:rPr>
              <a:t>in aanstekergas?</a:t>
            </a:r>
          </a:p>
        </p:txBody>
      </p:sp>
    </p:spTree>
    <p:extLst>
      <p:ext uri="{BB962C8B-B14F-4D97-AF65-F5344CB8AC3E}">
        <p14:creationId xmlns:p14="http://schemas.microsoft.com/office/powerpoint/2010/main" val="2123091095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57BA2AA5-35C5-4152-9BB0-0ECFE78DF419}"/>
              </a:ext>
            </a:extLst>
          </p:cNvPr>
          <p:cNvGrpSpPr/>
          <p:nvPr/>
        </p:nvGrpSpPr>
        <p:grpSpPr>
          <a:xfrm>
            <a:off x="3060000" y="4046145"/>
            <a:ext cx="4753249" cy="2835518"/>
            <a:chOff x="3060000" y="1531139"/>
            <a:chExt cx="4753249" cy="2835518"/>
          </a:xfrm>
        </p:grpSpPr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8642E382-8019-4657-A387-39934A68578B}"/>
                </a:ext>
              </a:extLst>
            </p:cNvPr>
            <p:cNvGrpSpPr/>
            <p:nvPr/>
          </p:nvGrpSpPr>
          <p:grpSpPr>
            <a:xfrm>
              <a:off x="3060000" y="1660369"/>
              <a:ext cx="4753249" cy="2706288"/>
              <a:chOff x="3058802" y="1660369"/>
              <a:chExt cx="4753249" cy="2706288"/>
            </a:xfrm>
          </p:grpSpPr>
          <p:pic>
            <p:nvPicPr>
              <p:cNvPr id="46" name="Picture 4" descr="profmet">
                <a:extLst>
                  <a:ext uri="{FF2B5EF4-FFF2-40B4-BE49-F238E27FC236}">
                    <a16:creationId xmlns:a16="http://schemas.microsoft.com/office/drawing/2014/main" id="{1D03D9EC-5905-4562-B18D-15FA0196C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81015" y="1773238"/>
                <a:ext cx="4086225" cy="2224087"/>
              </a:xfrm>
              <a:prstGeom prst="rect">
                <a:avLst/>
              </a:prstGeom>
            </p:spPr>
          </p:pic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A1CEDB50-352E-43F5-B71A-B16D0BDD8900}"/>
                  </a:ext>
                </a:extLst>
              </p:cNvPr>
              <p:cNvSpPr/>
              <p:nvPr/>
            </p:nvSpPr>
            <p:spPr>
              <a:xfrm>
                <a:off x="4011100" y="1660369"/>
                <a:ext cx="3727802" cy="21349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2093A6A-0A62-40A5-A3F4-5A5C1E1EAD36}"/>
                  </a:ext>
                </a:extLst>
              </p:cNvPr>
              <p:cNvSpPr/>
              <p:nvPr/>
            </p:nvSpPr>
            <p:spPr>
              <a:xfrm>
                <a:off x="5436096" y="1773238"/>
                <a:ext cx="288032" cy="143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5CA7BCF-50AB-48FA-807B-0E4E1D2EBDD1}"/>
                  </a:ext>
                </a:extLst>
              </p:cNvPr>
              <p:cNvSpPr txBox="1"/>
              <p:nvPr/>
            </p:nvSpPr>
            <p:spPr>
              <a:xfrm>
                <a:off x="7319608" y="3997325"/>
                <a:ext cx="49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t(s)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F0036B2B-6B0E-41E4-8121-0E7D6EF8BC49}"/>
                  </a:ext>
                </a:extLst>
              </p:cNvPr>
              <p:cNvSpPr txBox="1"/>
              <p:nvPr/>
            </p:nvSpPr>
            <p:spPr>
              <a:xfrm>
                <a:off x="3058802" y="1660369"/>
                <a:ext cx="577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U(v)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F088CCBA-26DA-449E-87F6-4096B58E8A8D}"/>
                  </a:ext>
                </a:extLst>
              </p:cNvPr>
              <p:cNvSpPr/>
              <p:nvPr/>
            </p:nvSpPr>
            <p:spPr>
              <a:xfrm>
                <a:off x="4054327" y="1783507"/>
                <a:ext cx="361070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4831A1D-3ED7-47F9-B402-ED249A91C0DA}"/>
                  </a:ext>
                </a:extLst>
              </p:cNvPr>
              <p:cNvSpPr/>
              <p:nvPr/>
            </p:nvSpPr>
            <p:spPr>
              <a:xfrm>
                <a:off x="6444208" y="1987883"/>
                <a:ext cx="550564" cy="1479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4" name="Picture 4" descr="profmet">
                <a:extLst>
                  <a:ext uri="{FF2B5EF4-FFF2-40B4-BE49-F238E27FC236}">
                    <a16:creationId xmlns:a16="http://schemas.microsoft.com/office/drawing/2014/main" id="{EEFEEDD6-DAA4-40EC-AB02-2CBDD60CC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50" t="4008" r="5176" b="24055"/>
              <a:stretch/>
            </p:blipFill>
            <p:spPr>
              <a:xfrm>
                <a:off x="6436800" y="1861200"/>
                <a:ext cx="550564" cy="1599917"/>
              </a:xfrm>
              <a:prstGeom prst="rect">
                <a:avLst/>
              </a:prstGeom>
            </p:spPr>
          </p:pic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8DE97D39-DA61-4DE5-8B4F-48A675ADF90D}"/>
                  </a:ext>
                </a:extLst>
              </p:cNvPr>
              <p:cNvSpPr/>
              <p:nvPr/>
            </p:nvSpPr>
            <p:spPr>
              <a:xfrm>
                <a:off x="4640400" y="3791580"/>
                <a:ext cx="6666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E2BB76FE-9B1C-427D-9720-C5D7C3808511}"/>
                  </a:ext>
                </a:extLst>
              </p:cNvPr>
              <p:cNvSpPr/>
              <p:nvPr/>
            </p:nvSpPr>
            <p:spPr>
              <a:xfrm>
                <a:off x="4496400" y="3794400"/>
                <a:ext cx="68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FE12BBB0-6E83-4A38-A7C2-44E2E08F8262}"/>
                  </a:ext>
                </a:extLst>
              </p:cNvPr>
              <p:cNvSpPr/>
              <p:nvPr/>
            </p:nvSpPr>
            <p:spPr>
              <a:xfrm>
                <a:off x="4723200" y="3791581"/>
                <a:ext cx="45719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F6A1373-9BD7-429F-8918-31AD869467B7}"/>
                </a:ext>
              </a:extLst>
            </p:cNvPr>
            <p:cNvGrpSpPr/>
            <p:nvPr/>
          </p:nvGrpSpPr>
          <p:grpSpPr>
            <a:xfrm>
              <a:off x="3060000" y="1531139"/>
              <a:ext cx="4753249" cy="2835518"/>
              <a:chOff x="3060000" y="1531139"/>
              <a:chExt cx="4753249" cy="2835518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FAA5F23C-F515-4A08-91A8-33DC48850F17}"/>
                  </a:ext>
                </a:extLst>
              </p:cNvPr>
              <p:cNvGrpSpPr/>
              <p:nvPr/>
            </p:nvGrpSpPr>
            <p:grpSpPr>
              <a:xfrm>
                <a:off x="3060000" y="1531139"/>
                <a:ext cx="4753249" cy="2835518"/>
                <a:chOff x="3060000" y="1531139"/>
                <a:chExt cx="4753249" cy="2835518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B1D0CA-6FBF-49BF-A5F7-95F42E1A9269}"/>
                    </a:ext>
                  </a:extLst>
                </p:cNvPr>
                <p:cNvGrpSpPr/>
                <p:nvPr/>
              </p:nvGrpSpPr>
              <p:grpSpPr>
                <a:xfrm>
                  <a:off x="3935210" y="1713843"/>
                  <a:ext cx="1559631" cy="434731"/>
                  <a:chOff x="6502191" y="2375175"/>
                  <a:chExt cx="1559631" cy="434731"/>
                </a:xfrm>
              </p:grpSpPr>
              <p:pic>
                <p:nvPicPr>
                  <p:cNvPr id="103" name="Picture 4" descr="profmet">
                    <a:extLst>
                      <a:ext uri="{FF2B5EF4-FFF2-40B4-BE49-F238E27FC236}">
                        <a16:creationId xmlns:a16="http://schemas.microsoft.com/office/drawing/2014/main" id="{ABC6C4E6-193B-4648-B9BC-862165CF87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887" t="41998" r="-56" b="39254"/>
                  <a:stretch/>
                </p:blipFill>
                <p:spPr>
                  <a:xfrm>
                    <a:off x="6502191" y="2375217"/>
                    <a:ext cx="1559631" cy="416973"/>
                  </a:xfrm>
                  <a:prstGeom prst="rect">
                    <a:avLst/>
                  </a:prstGeom>
                </p:spPr>
              </p:pic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FF124B12-3A27-4C1C-9488-DC0F28997B4C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5175"/>
                    <a:ext cx="550564" cy="4347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5" name="Picture 4" descr="profmet">
                    <a:extLst>
                      <a:ext uri="{FF2B5EF4-FFF2-40B4-BE49-F238E27FC236}">
                        <a16:creationId xmlns:a16="http://schemas.microsoft.com/office/drawing/2014/main" id="{DCD882CF-2C5D-4CD3-9E8C-D08B7B9C3C6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750" t="42018" r="4514" b="38503"/>
                  <a:stretch/>
                </p:blipFill>
                <p:spPr>
                  <a:xfrm>
                    <a:off x="6710882" y="2375216"/>
                    <a:ext cx="602158" cy="4332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C4EE56A7-3768-4B17-87FE-3A6AC17B66E4}"/>
                    </a:ext>
                  </a:extLst>
                </p:cNvPr>
                <p:cNvGrpSpPr/>
                <p:nvPr/>
              </p:nvGrpSpPr>
              <p:grpSpPr>
                <a:xfrm>
                  <a:off x="6376813" y="1640551"/>
                  <a:ext cx="1385830" cy="551849"/>
                  <a:chOff x="6710881" y="2307196"/>
                  <a:chExt cx="1385830" cy="551849"/>
                </a:xfrm>
              </p:grpSpPr>
              <p:pic>
                <p:nvPicPr>
                  <p:cNvPr id="100" name="Picture 4" descr="profmet">
                    <a:extLst>
                      <a:ext uri="{FF2B5EF4-FFF2-40B4-BE49-F238E27FC236}">
                        <a16:creationId xmlns:a16="http://schemas.microsoft.com/office/drawing/2014/main" id="{4C83046F-0AAD-4C04-9351-FC906D3124E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0116" b="37774"/>
                  <a:stretch/>
                </p:blipFill>
                <p:spPr>
                  <a:xfrm>
                    <a:off x="7052408" y="2333845"/>
                    <a:ext cx="1044303" cy="491756"/>
                  </a:xfrm>
                  <a:prstGeom prst="rect">
                    <a:avLst/>
                  </a:prstGeom>
                </p:spPr>
              </p:pic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F75416E3-B507-4C7C-87F6-E7EB74BC0C16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07196"/>
                    <a:ext cx="550564" cy="533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2" name="Picture 4" descr="profmet">
                    <a:extLst>
                      <a:ext uri="{FF2B5EF4-FFF2-40B4-BE49-F238E27FC236}">
                        <a16:creationId xmlns:a16="http://schemas.microsoft.com/office/drawing/2014/main" id="{2CAAB6B5-B45C-4888-B40E-21587291F7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1350" t="39922" r="4514" b="36102"/>
                  <a:stretch/>
                </p:blipFill>
                <p:spPr>
                  <a:xfrm>
                    <a:off x="6772066" y="2325813"/>
                    <a:ext cx="577627" cy="5332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3196AEC3-6648-4071-81AE-620EA8D859C4}"/>
                    </a:ext>
                  </a:extLst>
                </p:cNvPr>
                <p:cNvGrpSpPr/>
                <p:nvPr/>
              </p:nvGrpSpPr>
              <p:grpSpPr>
                <a:xfrm>
                  <a:off x="5219298" y="1667200"/>
                  <a:ext cx="1421001" cy="576365"/>
                  <a:chOff x="6710881" y="2332175"/>
                  <a:chExt cx="1421001" cy="576365"/>
                </a:xfrm>
              </p:grpSpPr>
              <p:pic>
                <p:nvPicPr>
                  <p:cNvPr id="97" name="Picture 4" descr="profmet">
                    <a:extLst>
                      <a:ext uri="{FF2B5EF4-FFF2-40B4-BE49-F238E27FC236}">
                        <a16:creationId xmlns:a16="http://schemas.microsoft.com/office/drawing/2014/main" id="{BE03474C-335F-4928-AA93-CE19B438A2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3287" b="37902"/>
                  <a:stretch/>
                </p:blipFill>
                <p:spPr>
                  <a:xfrm>
                    <a:off x="7087579" y="2404357"/>
                    <a:ext cx="1044303" cy="418364"/>
                  </a:xfrm>
                  <a:prstGeom prst="rect">
                    <a:avLst/>
                  </a:prstGeom>
                </p:spPr>
              </p:pic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BED8FCE1-84DA-46A0-A97E-E3EB5DC911A3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2030"/>
                    <a:ext cx="550564" cy="4740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9" name="Picture 4" descr="profmet">
                    <a:extLst>
                      <a:ext uri="{FF2B5EF4-FFF2-40B4-BE49-F238E27FC236}">
                        <a16:creationId xmlns:a16="http://schemas.microsoft.com/office/drawing/2014/main" id="{C1B9ED03-8B82-4361-8F7B-6138705CCF1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090" t="40010" r="5775" b="33562"/>
                  <a:stretch/>
                </p:blipFill>
                <p:spPr>
                  <a:xfrm>
                    <a:off x="6751543" y="2332175"/>
                    <a:ext cx="577628" cy="5763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4C2B6341-0D20-480E-B51D-D9CC964C99E6}"/>
                    </a:ext>
                  </a:extLst>
                </p:cNvPr>
                <p:cNvSpPr/>
                <p:nvPr/>
              </p:nvSpPr>
              <p:spPr>
                <a:xfrm>
                  <a:off x="4012298" y="2227787"/>
                  <a:ext cx="3727802" cy="15675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6" name="Tekstvak 65">
                  <a:extLst>
                    <a:ext uri="{FF2B5EF4-FFF2-40B4-BE49-F238E27FC236}">
                      <a16:creationId xmlns:a16="http://schemas.microsoft.com/office/drawing/2014/main" id="{ABB96C14-1BA2-4B5E-804C-3DB1ACDFDBDF}"/>
                    </a:ext>
                  </a:extLst>
                </p:cNvPr>
                <p:cNvSpPr txBox="1"/>
                <p:nvPr/>
              </p:nvSpPr>
              <p:spPr>
                <a:xfrm>
                  <a:off x="7320806" y="3997325"/>
                  <a:ext cx="492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t(s)</a:t>
                  </a:r>
                </a:p>
              </p:txBody>
            </p:sp>
            <p:sp>
              <p:nvSpPr>
                <p:cNvPr id="67" name="Tekstvak 66">
                  <a:extLst>
                    <a:ext uri="{FF2B5EF4-FFF2-40B4-BE49-F238E27FC236}">
                      <a16:creationId xmlns:a16="http://schemas.microsoft.com/office/drawing/2014/main" id="{5B261E70-E656-49AE-AB08-41D1A9FFA170}"/>
                    </a:ext>
                  </a:extLst>
                </p:cNvPr>
                <p:cNvSpPr txBox="1"/>
                <p:nvPr/>
              </p:nvSpPr>
              <p:spPr>
                <a:xfrm>
                  <a:off x="3060000" y="1660369"/>
                  <a:ext cx="5774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U(v)</a:t>
                  </a:r>
                </a:p>
              </p:txBody>
            </p:sp>
            <p:sp>
              <p:nvSpPr>
                <p:cNvPr id="68" name="Rechthoek 67">
                  <a:extLst>
                    <a:ext uri="{FF2B5EF4-FFF2-40B4-BE49-F238E27FC236}">
                      <a16:creationId xmlns:a16="http://schemas.microsoft.com/office/drawing/2014/main" id="{74B12117-F4E5-49D3-BE4D-744A5F87F4C2}"/>
                    </a:ext>
                  </a:extLst>
                </p:cNvPr>
                <p:cNvSpPr/>
                <p:nvPr/>
              </p:nvSpPr>
              <p:spPr>
                <a:xfrm>
                  <a:off x="6535812" y="2108714"/>
                  <a:ext cx="550564" cy="14732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D023CA54-3D96-408C-9E3F-FBC4FAF08B17}"/>
                    </a:ext>
                  </a:extLst>
                </p:cNvPr>
                <p:cNvSpPr/>
                <p:nvPr/>
              </p:nvSpPr>
              <p:spPr>
                <a:xfrm>
                  <a:off x="5105794" y="221687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0" name="Rechthoek 69">
                  <a:extLst>
                    <a:ext uri="{FF2B5EF4-FFF2-40B4-BE49-F238E27FC236}">
                      <a16:creationId xmlns:a16="http://schemas.microsoft.com/office/drawing/2014/main" id="{A5FB6AB7-5985-4443-80C4-B9B42D0F29E7}"/>
                    </a:ext>
                  </a:extLst>
                </p:cNvPr>
                <p:cNvSpPr/>
                <p:nvPr/>
              </p:nvSpPr>
              <p:spPr>
                <a:xfrm>
                  <a:off x="4619039" y="2256729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DD127D6C-D321-4537-BC72-F05CF0771312}"/>
                    </a:ext>
                  </a:extLst>
                </p:cNvPr>
                <p:cNvSpPr/>
                <p:nvPr/>
              </p:nvSpPr>
              <p:spPr>
                <a:xfrm>
                  <a:off x="4279330" y="342224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27290B56-5E28-49BF-AED9-26C7A5D8055E}"/>
                    </a:ext>
                  </a:extLst>
                </p:cNvPr>
                <p:cNvSpPr/>
                <p:nvPr/>
              </p:nvSpPr>
              <p:spPr>
                <a:xfrm>
                  <a:off x="7069338" y="3483977"/>
                  <a:ext cx="430806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73" name="Picture 4" descr="profmet">
                  <a:extLst>
                    <a:ext uri="{FF2B5EF4-FFF2-40B4-BE49-F238E27FC236}">
                      <a16:creationId xmlns:a16="http://schemas.microsoft.com/office/drawing/2014/main" id="{76D79BE8-8687-427B-AEEA-A66384B163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068" t="58010" r="5925" b="32931"/>
                <a:stretch/>
              </p:blipFill>
              <p:spPr>
                <a:xfrm>
                  <a:off x="4279330" y="3402711"/>
                  <a:ext cx="408933" cy="201488"/>
                </a:xfrm>
                <a:prstGeom prst="rect">
                  <a:avLst/>
                </a:prstGeom>
              </p:spPr>
            </p:pic>
            <p:pic>
              <p:nvPicPr>
                <p:cNvPr id="74" name="Picture 4" descr="profmet">
                  <a:extLst>
                    <a:ext uri="{FF2B5EF4-FFF2-40B4-BE49-F238E27FC236}">
                      <a16:creationId xmlns:a16="http://schemas.microsoft.com/office/drawing/2014/main" id="{4EB43AE8-2C2B-46FC-86E3-42D79F45AD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5462123" y="2088000"/>
                  <a:ext cx="140609" cy="216024"/>
                </a:xfrm>
                <a:prstGeom prst="rect">
                  <a:avLst/>
                </a:prstGeom>
              </p:spPr>
            </p:pic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656F2B67-B16C-47BB-805B-4D0D6F61B9FA}"/>
                    </a:ext>
                  </a:extLst>
                </p:cNvPr>
                <p:cNvGrpSpPr/>
                <p:nvPr/>
              </p:nvGrpSpPr>
              <p:grpSpPr>
                <a:xfrm>
                  <a:off x="3935711" y="2111081"/>
                  <a:ext cx="3826932" cy="1663546"/>
                  <a:chOff x="3935711" y="2111081"/>
                  <a:chExt cx="3826932" cy="1663546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A923FBBE-4620-49F4-AB22-669FDE07EB97}"/>
                      </a:ext>
                    </a:extLst>
                  </p:cNvPr>
                  <p:cNvGrpSpPr/>
                  <p:nvPr/>
                </p:nvGrpSpPr>
                <p:grpSpPr>
                  <a:xfrm>
                    <a:off x="3935711" y="2112507"/>
                    <a:ext cx="1559631" cy="1662120"/>
                    <a:chOff x="6466588" y="1441925"/>
                    <a:chExt cx="1559631" cy="1662120"/>
                  </a:xfrm>
                </p:grpSpPr>
                <p:pic>
                  <p:nvPicPr>
                    <p:cNvPr id="94" name="Picture 4" descr="profmet">
                      <a:extLst>
                        <a:ext uri="{FF2B5EF4-FFF2-40B4-BE49-F238E27FC236}">
                          <a16:creationId xmlns:a16="http://schemas.microsoft.com/office/drawing/2014/main" id="{015F8B05-3646-45C8-B60C-8E34022756B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887" r="-56" b="25331"/>
                    <a:stretch/>
                  </p:blipFill>
                  <p:spPr>
                    <a:xfrm>
                      <a:off x="6466588" y="1441925"/>
                      <a:ext cx="1559631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5" name="Rechthoek 94">
                      <a:extLst>
                        <a:ext uri="{FF2B5EF4-FFF2-40B4-BE49-F238E27FC236}">
                          <a16:creationId xmlns:a16="http://schemas.microsoft.com/office/drawing/2014/main" id="{F6F198B8-CF54-45D1-AEB4-D166C5E401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6" name="Picture 4" descr="profmet">
                      <a:extLst>
                        <a:ext uri="{FF2B5EF4-FFF2-40B4-BE49-F238E27FC236}">
                          <a16:creationId xmlns:a16="http://schemas.microsoft.com/office/drawing/2014/main" id="{7F261E3D-8849-4D00-AA3E-1E1159BB8E4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6" name="Groep 85">
                    <a:extLst>
                      <a:ext uri="{FF2B5EF4-FFF2-40B4-BE49-F238E27FC236}">
                        <a16:creationId xmlns:a16="http://schemas.microsoft.com/office/drawing/2014/main" id="{29C81B44-53F7-4218-A9E9-9269AD4CC208}"/>
                      </a:ext>
                    </a:extLst>
                  </p:cNvPr>
                  <p:cNvGrpSpPr/>
                  <p:nvPr/>
                </p:nvGrpSpPr>
                <p:grpSpPr>
                  <a:xfrm>
                    <a:off x="5308052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91" name="Picture 4" descr="profmet">
                      <a:extLst>
                        <a:ext uri="{FF2B5EF4-FFF2-40B4-BE49-F238E27FC236}">
                          <a16:creationId xmlns:a16="http://schemas.microsoft.com/office/drawing/2014/main" id="{525122B5-64E9-4CA1-84A5-563435B4691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B0649150-2BF6-46EE-BF67-D020D8C9C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3" name="Picture 4" descr="profmet">
                      <a:extLst>
                        <a:ext uri="{FF2B5EF4-FFF2-40B4-BE49-F238E27FC236}">
                          <a16:creationId xmlns:a16="http://schemas.microsoft.com/office/drawing/2014/main" id="{DDF03CFD-5695-44B4-BAB6-CC846377167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A90F7EBE-F308-4D50-9AF2-B2A97F53A74D}"/>
                      </a:ext>
                    </a:extLst>
                  </p:cNvPr>
                  <p:cNvGrpSpPr/>
                  <p:nvPr/>
                </p:nvGrpSpPr>
                <p:grpSpPr>
                  <a:xfrm>
                    <a:off x="6437998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88" name="Picture 4" descr="profmet">
                      <a:extLst>
                        <a:ext uri="{FF2B5EF4-FFF2-40B4-BE49-F238E27FC236}">
                          <a16:creationId xmlns:a16="http://schemas.microsoft.com/office/drawing/2014/main" id="{86BF9944-07B4-4379-9188-0324BDE2813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DE62506B-A7A8-49D1-8FAD-DD47C60DE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0" name="Picture 4" descr="profmet">
                      <a:extLst>
                        <a:ext uri="{FF2B5EF4-FFF2-40B4-BE49-F238E27FC236}">
                          <a16:creationId xmlns:a16="http://schemas.microsoft.com/office/drawing/2014/main" id="{1D44AC43-F8C4-40F2-B736-EB5009D95B4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76" name="Picture 4" descr="profmet">
                  <a:extLst>
                    <a:ext uri="{FF2B5EF4-FFF2-40B4-BE49-F238E27FC236}">
                      <a16:creationId xmlns:a16="http://schemas.microsoft.com/office/drawing/2014/main" id="{8E71E595-A714-460B-A6AD-11369FC9D7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88" t="25710" r="56417" b="21989"/>
                <a:stretch/>
              </p:blipFill>
              <p:spPr>
                <a:xfrm>
                  <a:off x="5182923" y="2684320"/>
                  <a:ext cx="272862" cy="1163214"/>
                </a:xfrm>
                <a:prstGeom prst="rect">
                  <a:avLst/>
                </a:prstGeom>
              </p:spPr>
            </p:pic>
            <p:pic>
              <p:nvPicPr>
                <p:cNvPr id="77" name="Picture 4" descr="profmet">
                  <a:extLst>
                    <a:ext uri="{FF2B5EF4-FFF2-40B4-BE49-F238E27FC236}">
                      <a16:creationId xmlns:a16="http://schemas.microsoft.com/office/drawing/2014/main" id="{238E2FB7-809A-4EED-880D-B7F9DC762E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015" t="24856" r="56966" b="22264"/>
                <a:stretch/>
              </p:blipFill>
              <p:spPr>
                <a:xfrm flipH="1">
                  <a:off x="5068095" y="2661158"/>
                  <a:ext cx="135960" cy="1176099"/>
                </a:xfrm>
                <a:prstGeom prst="rect">
                  <a:avLst/>
                </a:prstGeom>
              </p:spPr>
            </p:pic>
            <p:pic>
              <p:nvPicPr>
                <p:cNvPr id="78" name="Picture 4" descr="profmet">
                  <a:extLst>
                    <a:ext uri="{FF2B5EF4-FFF2-40B4-BE49-F238E27FC236}">
                      <a16:creationId xmlns:a16="http://schemas.microsoft.com/office/drawing/2014/main" id="{6E5A8408-BBDB-44EB-ADF3-A8D7CFAD60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6602683" y="2088000"/>
                  <a:ext cx="140609" cy="216024"/>
                </a:xfrm>
                <a:prstGeom prst="rect">
                  <a:avLst/>
                </a:prstGeom>
              </p:spPr>
            </p:pic>
            <p:cxnSp>
              <p:nvCxnSpPr>
                <p:cNvPr id="79" name="Rechte verbindingslijn 78">
                  <a:extLst>
                    <a:ext uri="{FF2B5EF4-FFF2-40B4-BE49-F238E27FC236}">
                      <a16:creationId xmlns:a16="http://schemas.microsoft.com/office/drawing/2014/main" id="{8F466D5B-EAF7-48E4-905A-FAA6AC338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98" y="3837257"/>
                  <a:ext cx="570497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87B2F3C6-51A9-4A00-8881-C30CDD6670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3692" y="3837257"/>
                  <a:ext cx="2316408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1" name="Picture 4" descr="profmet">
                  <a:extLst>
                    <a:ext uri="{FF2B5EF4-FFF2-40B4-BE49-F238E27FC236}">
                      <a16:creationId xmlns:a16="http://schemas.microsoft.com/office/drawing/2014/main" id="{BB5C84AB-1138-4EF3-8F41-B7C3E34B32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4000" y="1756690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2" name="Picture 4" descr="profmet">
                  <a:extLst>
                    <a:ext uri="{FF2B5EF4-FFF2-40B4-BE49-F238E27FC236}">
                      <a16:creationId xmlns:a16="http://schemas.microsoft.com/office/drawing/2014/main" id="{F2572C01-31A8-48DE-B8F2-FB542C62C8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762" t="59234" r="-9127" b="31053"/>
                <a:stretch/>
              </p:blipFill>
              <p:spPr>
                <a:xfrm>
                  <a:off x="6338941" y="2080956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3" name="Picture 4" descr="profmet">
                  <a:extLst>
                    <a:ext uri="{FF2B5EF4-FFF2-40B4-BE49-F238E27FC236}">
                      <a16:creationId xmlns:a16="http://schemas.microsoft.com/office/drawing/2014/main" id="{D08D5F52-7F45-485A-8AED-9AF149BA4C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2715" y="2080788"/>
                  <a:ext cx="427342" cy="216024"/>
                </a:xfrm>
                <a:prstGeom prst="rect">
                  <a:avLst/>
                </a:prstGeom>
              </p:spPr>
            </p:pic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90DA5385-4565-428D-9DB9-C6CAD190BC15}"/>
                    </a:ext>
                  </a:extLst>
                </p:cNvPr>
                <p:cNvSpPr/>
                <p:nvPr/>
              </p:nvSpPr>
              <p:spPr>
                <a:xfrm>
                  <a:off x="3969162" y="1531139"/>
                  <a:ext cx="3802054" cy="2327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pic>
            <p:nvPicPr>
              <p:cNvPr id="61" name="Picture 4" descr="profmet">
                <a:extLst>
                  <a:ext uri="{FF2B5EF4-FFF2-40B4-BE49-F238E27FC236}">
                    <a16:creationId xmlns:a16="http://schemas.microsoft.com/office/drawing/2014/main" id="{A45E70D5-F6B0-4BBA-902B-58D25D926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36" t="19043" r="56391" b="74482"/>
              <a:stretch/>
            </p:blipFill>
            <p:spPr>
              <a:xfrm>
                <a:off x="5036075" y="2531545"/>
                <a:ext cx="432048" cy="144016"/>
              </a:xfrm>
              <a:prstGeom prst="rect">
                <a:avLst/>
              </a:prstGeom>
            </p:spPr>
          </p:pic>
        </p:grpSp>
      </p:grpSp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52971DEA-D50C-4F93-8472-FA848B31EF37}"/>
              </a:ext>
            </a:extLst>
          </p:cNvPr>
          <p:cNvSpPr/>
          <p:nvPr/>
        </p:nvSpPr>
        <p:spPr>
          <a:xfrm>
            <a:off x="5105794" y="4731884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44039C1-85F5-4A04-96A7-8C70FAF22C7F}"/>
              </a:ext>
            </a:extLst>
          </p:cNvPr>
          <p:cNvSpPr/>
          <p:nvPr/>
        </p:nvSpPr>
        <p:spPr>
          <a:xfrm>
            <a:off x="6213622" y="5375298"/>
            <a:ext cx="2300438" cy="6540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nl-NL" altLang="nl-NL" sz="1600" dirty="0"/>
              <a:t>1,0 </a:t>
            </a:r>
            <a:r>
              <a:rPr lang="el-GR" altLang="nl-NL" sz="1600" dirty="0"/>
              <a:t>μ</a:t>
            </a:r>
            <a:r>
              <a:rPr lang="nl-NL" altLang="nl-NL" sz="1600" dirty="0"/>
              <a:t>L methylpropaan</a:t>
            </a:r>
          </a:p>
          <a:p>
            <a:endParaRPr lang="nl-NL" altLang="nl-NL" sz="800" dirty="0"/>
          </a:p>
          <a:p>
            <a:r>
              <a:rPr lang="nl-NL" sz="1600" dirty="0"/>
              <a:t>Piekoppervlakte </a:t>
            </a:r>
            <a:r>
              <a:rPr lang="nl-NL" sz="1600" dirty="0">
                <a:solidFill>
                  <a:srgbClr val="FF0000"/>
                </a:solidFill>
              </a:rPr>
              <a:t>4,50 cm</a:t>
            </a:r>
            <a:r>
              <a:rPr lang="nl-NL" sz="16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8E3146CB-815E-4415-9D65-0750706F65BC}"/>
              </a:ext>
            </a:extLst>
          </p:cNvPr>
          <p:cNvSpPr/>
          <p:nvPr/>
        </p:nvSpPr>
        <p:spPr>
          <a:xfrm>
            <a:off x="6213622" y="2202937"/>
            <a:ext cx="2295628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altLang="nl-NL" sz="1600" dirty="0"/>
              <a:t>10,0 </a:t>
            </a:r>
            <a:r>
              <a:rPr lang="el-GR" altLang="nl-NL" sz="1600" dirty="0"/>
              <a:t>μ</a:t>
            </a:r>
            <a:r>
              <a:rPr lang="nl-NL" altLang="nl-NL" sz="1600" dirty="0"/>
              <a:t>L aanstekergas</a:t>
            </a:r>
          </a:p>
          <a:p>
            <a:endParaRPr lang="nl-NL" altLang="nl-NL" sz="800" dirty="0"/>
          </a:p>
          <a:p>
            <a:r>
              <a:rPr lang="nl-NL" sz="1600" dirty="0"/>
              <a:t>Piekoppervlakte </a:t>
            </a:r>
          </a:p>
          <a:p>
            <a:r>
              <a:rPr lang="nl-NL" sz="1600" dirty="0"/>
              <a:t>methylpropaan</a:t>
            </a:r>
            <a:r>
              <a:rPr lang="nl-NL" sz="1600" dirty="0">
                <a:solidFill>
                  <a:srgbClr val="FB4005"/>
                </a:solidFill>
              </a:rPr>
              <a:t> 7,20 cm</a:t>
            </a:r>
            <a:r>
              <a:rPr lang="nl-NL" sz="1600" baseline="30000" dirty="0">
                <a:solidFill>
                  <a:srgbClr val="FB4005"/>
                </a:solidFill>
              </a:rPr>
              <a:t>2</a:t>
            </a:r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id="{97F400F7-D4BD-4264-874E-13117256E893}"/>
              </a:ext>
            </a:extLst>
          </p:cNvPr>
          <p:cNvSpPr/>
          <p:nvPr/>
        </p:nvSpPr>
        <p:spPr>
          <a:xfrm>
            <a:off x="5097280" y="6004336"/>
            <a:ext cx="309033" cy="341350"/>
          </a:xfrm>
          <a:prstGeom prst="trapezoid">
            <a:avLst>
              <a:gd name="adj" fmla="val 2663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E46A68C7-5855-4C29-9826-C9FBDE8380A7}"/>
              </a:ext>
            </a:extLst>
          </p:cNvPr>
          <p:cNvSpPr/>
          <p:nvPr/>
        </p:nvSpPr>
        <p:spPr>
          <a:xfrm>
            <a:off x="5151807" y="5240347"/>
            <a:ext cx="195686" cy="924957"/>
          </a:xfrm>
          <a:prstGeom prst="triangle">
            <a:avLst>
              <a:gd name="adj" fmla="val 40335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Gelijkbenige driehoek 108">
            <a:extLst>
              <a:ext uri="{FF2B5EF4-FFF2-40B4-BE49-F238E27FC236}">
                <a16:creationId xmlns:a16="http://schemas.microsoft.com/office/drawing/2014/main" id="{73F4D233-5EB5-4E5E-9A6A-4796A7F496F7}"/>
              </a:ext>
            </a:extLst>
          </p:cNvPr>
          <p:cNvSpPr/>
          <p:nvPr/>
        </p:nvSpPr>
        <p:spPr>
          <a:xfrm>
            <a:off x="5158832" y="5240347"/>
            <a:ext cx="195174" cy="916979"/>
          </a:xfrm>
          <a:prstGeom prst="triangle">
            <a:avLst>
              <a:gd name="adj" fmla="val 51309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Trapezium 105">
            <a:extLst>
              <a:ext uri="{FF2B5EF4-FFF2-40B4-BE49-F238E27FC236}">
                <a16:creationId xmlns:a16="http://schemas.microsoft.com/office/drawing/2014/main" id="{6187CE49-9A05-41F3-816F-9ABCCAD115AE}"/>
              </a:ext>
            </a:extLst>
          </p:cNvPr>
          <p:cNvSpPr/>
          <p:nvPr/>
        </p:nvSpPr>
        <p:spPr>
          <a:xfrm>
            <a:off x="5182714" y="2755291"/>
            <a:ext cx="171292" cy="817725"/>
          </a:xfrm>
          <a:prstGeom prst="trapezoid">
            <a:avLst>
              <a:gd name="adj" fmla="val 2663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: afgeschuinde bovenhoeken 11">
            <a:extLst>
              <a:ext uri="{FF2B5EF4-FFF2-40B4-BE49-F238E27FC236}">
                <a16:creationId xmlns:a16="http://schemas.microsoft.com/office/drawing/2014/main" id="{9FDCE5DD-6D08-4D8F-9825-E6979DF16D98}"/>
              </a:ext>
            </a:extLst>
          </p:cNvPr>
          <p:cNvSpPr/>
          <p:nvPr/>
        </p:nvSpPr>
        <p:spPr>
          <a:xfrm>
            <a:off x="5170906" y="3448935"/>
            <a:ext cx="296895" cy="395177"/>
          </a:xfrm>
          <a:prstGeom prst="snip2SameRect">
            <a:avLst>
              <a:gd name="adj1" fmla="val 34193"/>
              <a:gd name="adj2" fmla="val 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7" name="Gelijkbenige driehoek 106">
            <a:extLst>
              <a:ext uri="{FF2B5EF4-FFF2-40B4-BE49-F238E27FC236}">
                <a16:creationId xmlns:a16="http://schemas.microsoft.com/office/drawing/2014/main" id="{95DA3767-B8CA-4497-AA55-151158AEB9C2}"/>
              </a:ext>
            </a:extLst>
          </p:cNvPr>
          <p:cNvSpPr/>
          <p:nvPr/>
        </p:nvSpPr>
        <p:spPr>
          <a:xfrm>
            <a:off x="5191319" y="2387173"/>
            <a:ext cx="171292" cy="908549"/>
          </a:xfrm>
          <a:prstGeom prst="triangle">
            <a:avLst>
              <a:gd name="adj" fmla="val 3578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0" name="Gelijkbenige driehoek 109">
            <a:extLst>
              <a:ext uri="{FF2B5EF4-FFF2-40B4-BE49-F238E27FC236}">
                <a16:creationId xmlns:a16="http://schemas.microsoft.com/office/drawing/2014/main" id="{722BBC2F-72A5-4F35-A600-F67BFE6FF899}"/>
              </a:ext>
            </a:extLst>
          </p:cNvPr>
          <p:cNvSpPr/>
          <p:nvPr/>
        </p:nvSpPr>
        <p:spPr>
          <a:xfrm>
            <a:off x="5204055" y="2411583"/>
            <a:ext cx="149951" cy="1052615"/>
          </a:xfrm>
          <a:prstGeom prst="triangle">
            <a:avLst>
              <a:gd name="adj" fmla="val 50308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hoek: afgeschuinde bovenhoeken 110">
            <a:extLst>
              <a:ext uri="{FF2B5EF4-FFF2-40B4-BE49-F238E27FC236}">
                <a16:creationId xmlns:a16="http://schemas.microsoft.com/office/drawing/2014/main" id="{B3C2DA8A-5AE9-4A65-8282-6BB67F624AD1}"/>
              </a:ext>
            </a:extLst>
          </p:cNvPr>
          <p:cNvSpPr/>
          <p:nvPr/>
        </p:nvSpPr>
        <p:spPr>
          <a:xfrm>
            <a:off x="5132302" y="3702246"/>
            <a:ext cx="143558" cy="124491"/>
          </a:xfrm>
          <a:prstGeom prst="snip2SameRect">
            <a:avLst>
              <a:gd name="adj1" fmla="val 24629"/>
              <a:gd name="adj2" fmla="val 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Gelijkbenige driehoek 111">
            <a:extLst>
              <a:ext uri="{FF2B5EF4-FFF2-40B4-BE49-F238E27FC236}">
                <a16:creationId xmlns:a16="http://schemas.microsoft.com/office/drawing/2014/main" id="{F0094022-B128-490D-8B32-1291C4A88AEF}"/>
              </a:ext>
            </a:extLst>
          </p:cNvPr>
          <p:cNvSpPr/>
          <p:nvPr/>
        </p:nvSpPr>
        <p:spPr>
          <a:xfrm rot="21084624">
            <a:off x="5319643" y="3322545"/>
            <a:ext cx="99330" cy="239631"/>
          </a:xfrm>
          <a:prstGeom prst="triangle">
            <a:avLst>
              <a:gd name="adj" fmla="val 64531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Tekstvak 115">
            <a:extLst>
              <a:ext uri="{FF2B5EF4-FFF2-40B4-BE49-F238E27FC236}">
                <a16:creationId xmlns:a16="http://schemas.microsoft.com/office/drawing/2014/main" id="{6054EE0D-4107-4B8E-AB75-240F66904544}"/>
              </a:ext>
            </a:extLst>
          </p:cNvPr>
          <p:cNvSpPr txBox="1"/>
          <p:nvPr/>
        </p:nvSpPr>
        <p:spPr>
          <a:xfrm>
            <a:off x="3847881" y="984428"/>
            <a:ext cx="569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Wat is het volumepercentage methylpropaan</a:t>
            </a:r>
          </a:p>
          <a:p>
            <a:r>
              <a:rPr lang="nl-NL" sz="2000" dirty="0">
                <a:solidFill>
                  <a:srgbClr val="FF0000"/>
                </a:solidFill>
              </a:rPr>
              <a:t>in aanstekergas?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7119215-BDF2-BAC7-CBD5-E47D92B6BD19}"/>
              </a:ext>
            </a:extLst>
          </p:cNvPr>
          <p:cNvSpPr/>
          <p:nvPr/>
        </p:nvSpPr>
        <p:spPr>
          <a:xfrm>
            <a:off x="210846" y="198906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1700" dirty="0">
                <a:solidFill>
                  <a:srgbClr val="FF0000"/>
                </a:solidFill>
              </a:rPr>
              <a:t>Bij 1,0 </a:t>
            </a:r>
            <a:r>
              <a:rPr lang="el-GR" altLang="nl-NL" sz="1700" dirty="0">
                <a:solidFill>
                  <a:srgbClr val="FF0000"/>
                </a:solidFill>
              </a:rPr>
              <a:t>μ</a:t>
            </a:r>
            <a:r>
              <a:rPr lang="nl-NL" altLang="nl-NL" sz="1700" dirty="0">
                <a:solidFill>
                  <a:srgbClr val="FF0000"/>
                </a:solidFill>
              </a:rPr>
              <a:t>L</a:t>
            </a:r>
            <a:r>
              <a:rPr lang="nl-NL" altLang="nl-NL" sz="1700" baseline="30000" dirty="0">
                <a:solidFill>
                  <a:srgbClr val="FF0000"/>
                </a:solidFill>
              </a:rPr>
              <a:t> </a:t>
            </a:r>
            <a:r>
              <a:rPr lang="nl-NL" altLang="nl-NL" sz="1700" dirty="0">
                <a:solidFill>
                  <a:srgbClr val="FF0000"/>
                </a:solidFill>
              </a:rPr>
              <a:t>aanstekergas zou de</a:t>
            </a:r>
          </a:p>
          <a:p>
            <a:r>
              <a:rPr lang="nl-NL" altLang="nl-NL" sz="1700" dirty="0">
                <a:solidFill>
                  <a:srgbClr val="FF0000"/>
                </a:solidFill>
              </a:rPr>
              <a:t>piekoppervlakte van methylpropaan </a:t>
            </a:r>
          </a:p>
          <a:p>
            <a:r>
              <a:rPr lang="nl-NL" altLang="nl-NL" sz="1700" dirty="0">
                <a:solidFill>
                  <a:srgbClr val="FF0000"/>
                </a:solidFill>
              </a:rPr>
              <a:t>0,720</a:t>
            </a:r>
            <a:r>
              <a:rPr lang="nl-NL" sz="1800" dirty="0">
                <a:solidFill>
                  <a:srgbClr val="FF0000"/>
                </a:solidFill>
              </a:rPr>
              <a:t> cm</a:t>
            </a:r>
            <a:r>
              <a:rPr lang="nl-NL" sz="1800" baseline="30000" dirty="0">
                <a:solidFill>
                  <a:srgbClr val="FF0000"/>
                </a:solidFill>
              </a:rPr>
              <a:t>2 </a:t>
            </a:r>
            <a:r>
              <a:rPr lang="nl-NL" sz="1800" dirty="0">
                <a:solidFill>
                  <a:srgbClr val="FF0000"/>
                </a:solidFill>
              </a:rPr>
              <a:t>zijn. 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94518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57BA2AA5-35C5-4152-9BB0-0ECFE78DF419}"/>
              </a:ext>
            </a:extLst>
          </p:cNvPr>
          <p:cNvGrpSpPr/>
          <p:nvPr/>
        </p:nvGrpSpPr>
        <p:grpSpPr>
          <a:xfrm>
            <a:off x="3060000" y="4046145"/>
            <a:ext cx="4753249" cy="2835518"/>
            <a:chOff x="3060000" y="1531139"/>
            <a:chExt cx="4753249" cy="2835518"/>
          </a:xfrm>
        </p:grpSpPr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8642E382-8019-4657-A387-39934A68578B}"/>
                </a:ext>
              </a:extLst>
            </p:cNvPr>
            <p:cNvGrpSpPr/>
            <p:nvPr/>
          </p:nvGrpSpPr>
          <p:grpSpPr>
            <a:xfrm>
              <a:off x="3060000" y="1660369"/>
              <a:ext cx="4753249" cy="2706288"/>
              <a:chOff x="3058802" y="1660369"/>
              <a:chExt cx="4753249" cy="2706288"/>
            </a:xfrm>
          </p:grpSpPr>
          <p:pic>
            <p:nvPicPr>
              <p:cNvPr id="46" name="Picture 4" descr="profmet">
                <a:extLst>
                  <a:ext uri="{FF2B5EF4-FFF2-40B4-BE49-F238E27FC236}">
                    <a16:creationId xmlns:a16="http://schemas.microsoft.com/office/drawing/2014/main" id="{1D03D9EC-5905-4562-B18D-15FA0196C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81015" y="1773238"/>
                <a:ext cx="4086225" cy="2224087"/>
              </a:xfrm>
              <a:prstGeom prst="rect">
                <a:avLst/>
              </a:prstGeom>
            </p:spPr>
          </p:pic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A1CEDB50-352E-43F5-B71A-B16D0BDD8900}"/>
                  </a:ext>
                </a:extLst>
              </p:cNvPr>
              <p:cNvSpPr/>
              <p:nvPr/>
            </p:nvSpPr>
            <p:spPr>
              <a:xfrm>
                <a:off x="4011100" y="1660369"/>
                <a:ext cx="3727802" cy="21349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2093A6A-0A62-40A5-A3F4-5A5C1E1EAD36}"/>
                  </a:ext>
                </a:extLst>
              </p:cNvPr>
              <p:cNvSpPr/>
              <p:nvPr/>
            </p:nvSpPr>
            <p:spPr>
              <a:xfrm>
                <a:off x="5436096" y="1773238"/>
                <a:ext cx="288032" cy="143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5CA7BCF-50AB-48FA-807B-0E4E1D2EBDD1}"/>
                  </a:ext>
                </a:extLst>
              </p:cNvPr>
              <p:cNvSpPr txBox="1"/>
              <p:nvPr/>
            </p:nvSpPr>
            <p:spPr>
              <a:xfrm>
                <a:off x="7319608" y="3997325"/>
                <a:ext cx="492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t(s)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F0036B2B-6B0E-41E4-8121-0E7D6EF8BC49}"/>
                  </a:ext>
                </a:extLst>
              </p:cNvPr>
              <p:cNvSpPr txBox="1"/>
              <p:nvPr/>
            </p:nvSpPr>
            <p:spPr>
              <a:xfrm>
                <a:off x="3058802" y="1660369"/>
                <a:ext cx="577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U(v)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F088CCBA-26DA-449E-87F6-4096B58E8A8D}"/>
                  </a:ext>
                </a:extLst>
              </p:cNvPr>
              <p:cNvSpPr/>
              <p:nvPr/>
            </p:nvSpPr>
            <p:spPr>
              <a:xfrm>
                <a:off x="4054327" y="1783507"/>
                <a:ext cx="361070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4831A1D-3ED7-47F9-B402-ED249A91C0DA}"/>
                  </a:ext>
                </a:extLst>
              </p:cNvPr>
              <p:cNvSpPr/>
              <p:nvPr/>
            </p:nvSpPr>
            <p:spPr>
              <a:xfrm>
                <a:off x="6444208" y="1987883"/>
                <a:ext cx="550564" cy="1479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4" name="Picture 4" descr="profmet">
                <a:extLst>
                  <a:ext uri="{FF2B5EF4-FFF2-40B4-BE49-F238E27FC236}">
                    <a16:creationId xmlns:a16="http://schemas.microsoft.com/office/drawing/2014/main" id="{EEFEEDD6-DAA4-40EC-AB02-2CBDD60CC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50" t="4008" r="5176" b="24055"/>
              <a:stretch/>
            </p:blipFill>
            <p:spPr>
              <a:xfrm>
                <a:off x="6436800" y="1861200"/>
                <a:ext cx="550564" cy="1599917"/>
              </a:xfrm>
              <a:prstGeom prst="rect">
                <a:avLst/>
              </a:prstGeom>
            </p:spPr>
          </p:pic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8DE97D39-DA61-4DE5-8B4F-48A675ADF90D}"/>
                  </a:ext>
                </a:extLst>
              </p:cNvPr>
              <p:cNvSpPr/>
              <p:nvPr/>
            </p:nvSpPr>
            <p:spPr>
              <a:xfrm>
                <a:off x="4640400" y="3791580"/>
                <a:ext cx="6666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E2BB76FE-9B1C-427D-9720-C5D7C3808511}"/>
                  </a:ext>
                </a:extLst>
              </p:cNvPr>
              <p:cNvSpPr/>
              <p:nvPr/>
            </p:nvSpPr>
            <p:spPr>
              <a:xfrm>
                <a:off x="4496400" y="3794400"/>
                <a:ext cx="68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FE12BBB0-6E83-4A38-A7C2-44E2E08F8262}"/>
                  </a:ext>
                </a:extLst>
              </p:cNvPr>
              <p:cNvSpPr/>
              <p:nvPr/>
            </p:nvSpPr>
            <p:spPr>
              <a:xfrm>
                <a:off x="4723200" y="3791581"/>
                <a:ext cx="45719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6F6A1373-9BD7-429F-8918-31AD869467B7}"/>
                </a:ext>
              </a:extLst>
            </p:cNvPr>
            <p:cNvGrpSpPr/>
            <p:nvPr/>
          </p:nvGrpSpPr>
          <p:grpSpPr>
            <a:xfrm>
              <a:off x="3060000" y="1531139"/>
              <a:ext cx="4753249" cy="2835518"/>
              <a:chOff x="3060000" y="1531139"/>
              <a:chExt cx="4753249" cy="2835518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FAA5F23C-F515-4A08-91A8-33DC48850F17}"/>
                  </a:ext>
                </a:extLst>
              </p:cNvPr>
              <p:cNvGrpSpPr/>
              <p:nvPr/>
            </p:nvGrpSpPr>
            <p:grpSpPr>
              <a:xfrm>
                <a:off x="3060000" y="1531139"/>
                <a:ext cx="4753249" cy="2835518"/>
                <a:chOff x="3060000" y="1531139"/>
                <a:chExt cx="4753249" cy="2835518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B1D0CA-6FBF-49BF-A5F7-95F42E1A9269}"/>
                    </a:ext>
                  </a:extLst>
                </p:cNvPr>
                <p:cNvGrpSpPr/>
                <p:nvPr/>
              </p:nvGrpSpPr>
              <p:grpSpPr>
                <a:xfrm>
                  <a:off x="3935210" y="1713843"/>
                  <a:ext cx="1559631" cy="434731"/>
                  <a:chOff x="6502191" y="2375175"/>
                  <a:chExt cx="1559631" cy="434731"/>
                </a:xfrm>
              </p:grpSpPr>
              <p:pic>
                <p:nvPicPr>
                  <p:cNvPr id="103" name="Picture 4" descr="profmet">
                    <a:extLst>
                      <a:ext uri="{FF2B5EF4-FFF2-40B4-BE49-F238E27FC236}">
                        <a16:creationId xmlns:a16="http://schemas.microsoft.com/office/drawing/2014/main" id="{ABC6C4E6-193B-4648-B9BC-862165CF87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887" t="41998" r="-56" b="39254"/>
                  <a:stretch/>
                </p:blipFill>
                <p:spPr>
                  <a:xfrm>
                    <a:off x="6502191" y="2375217"/>
                    <a:ext cx="1559631" cy="416973"/>
                  </a:xfrm>
                  <a:prstGeom prst="rect">
                    <a:avLst/>
                  </a:prstGeom>
                </p:spPr>
              </p:pic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FF124B12-3A27-4C1C-9488-DC0F28997B4C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5175"/>
                    <a:ext cx="550564" cy="4347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5" name="Picture 4" descr="profmet">
                    <a:extLst>
                      <a:ext uri="{FF2B5EF4-FFF2-40B4-BE49-F238E27FC236}">
                        <a16:creationId xmlns:a16="http://schemas.microsoft.com/office/drawing/2014/main" id="{DCD882CF-2C5D-4CD3-9E8C-D08B7B9C3C6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750" t="42018" r="4514" b="38503"/>
                  <a:stretch/>
                </p:blipFill>
                <p:spPr>
                  <a:xfrm>
                    <a:off x="6710882" y="2375216"/>
                    <a:ext cx="602158" cy="4332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C4EE56A7-3768-4B17-87FE-3A6AC17B66E4}"/>
                    </a:ext>
                  </a:extLst>
                </p:cNvPr>
                <p:cNvGrpSpPr/>
                <p:nvPr/>
              </p:nvGrpSpPr>
              <p:grpSpPr>
                <a:xfrm>
                  <a:off x="6376813" y="1640551"/>
                  <a:ext cx="1385830" cy="551849"/>
                  <a:chOff x="6710881" y="2307196"/>
                  <a:chExt cx="1385830" cy="551849"/>
                </a:xfrm>
              </p:grpSpPr>
              <p:pic>
                <p:nvPicPr>
                  <p:cNvPr id="100" name="Picture 4" descr="profmet">
                    <a:extLst>
                      <a:ext uri="{FF2B5EF4-FFF2-40B4-BE49-F238E27FC236}">
                        <a16:creationId xmlns:a16="http://schemas.microsoft.com/office/drawing/2014/main" id="{4C83046F-0AAD-4C04-9351-FC906D3124E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0116" b="37774"/>
                  <a:stretch/>
                </p:blipFill>
                <p:spPr>
                  <a:xfrm>
                    <a:off x="7052408" y="2333845"/>
                    <a:ext cx="1044303" cy="491756"/>
                  </a:xfrm>
                  <a:prstGeom prst="rect">
                    <a:avLst/>
                  </a:prstGeom>
                </p:spPr>
              </p:pic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F75416E3-B507-4C7C-87F6-E7EB74BC0C16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07196"/>
                    <a:ext cx="550564" cy="5332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02" name="Picture 4" descr="profmet">
                    <a:extLst>
                      <a:ext uri="{FF2B5EF4-FFF2-40B4-BE49-F238E27FC236}">
                        <a16:creationId xmlns:a16="http://schemas.microsoft.com/office/drawing/2014/main" id="{2CAAB6B5-B45C-4888-B40E-21587291F7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1350" t="39922" r="4514" b="36102"/>
                  <a:stretch/>
                </p:blipFill>
                <p:spPr>
                  <a:xfrm>
                    <a:off x="6772066" y="2325813"/>
                    <a:ext cx="577627" cy="5332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3196AEC3-6648-4071-81AE-620EA8D859C4}"/>
                    </a:ext>
                  </a:extLst>
                </p:cNvPr>
                <p:cNvGrpSpPr/>
                <p:nvPr/>
              </p:nvGrpSpPr>
              <p:grpSpPr>
                <a:xfrm>
                  <a:off x="5219298" y="1667200"/>
                  <a:ext cx="1421001" cy="576365"/>
                  <a:chOff x="6710881" y="2332175"/>
                  <a:chExt cx="1421001" cy="576365"/>
                </a:xfrm>
              </p:grpSpPr>
              <p:pic>
                <p:nvPicPr>
                  <p:cNvPr id="97" name="Picture 4" descr="profmet">
                    <a:extLst>
                      <a:ext uri="{FF2B5EF4-FFF2-40B4-BE49-F238E27FC236}">
                        <a16:creationId xmlns:a16="http://schemas.microsoft.com/office/drawing/2014/main" id="{BE03474C-335F-4928-AA93-CE19B438A2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443" t="43287" b="37902"/>
                  <a:stretch/>
                </p:blipFill>
                <p:spPr>
                  <a:xfrm>
                    <a:off x="7087579" y="2404357"/>
                    <a:ext cx="1044303" cy="418364"/>
                  </a:xfrm>
                  <a:prstGeom prst="rect">
                    <a:avLst/>
                  </a:prstGeom>
                </p:spPr>
              </p:pic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BED8FCE1-84DA-46A0-A97E-E3EB5DC911A3}"/>
                      </a:ext>
                    </a:extLst>
                  </p:cNvPr>
                  <p:cNvSpPr/>
                  <p:nvPr/>
                </p:nvSpPr>
                <p:spPr>
                  <a:xfrm>
                    <a:off x="6710881" y="2372030"/>
                    <a:ext cx="550564" cy="4740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9" name="Picture 4" descr="profmet">
                    <a:extLst>
                      <a:ext uri="{FF2B5EF4-FFF2-40B4-BE49-F238E27FC236}">
                        <a16:creationId xmlns:a16="http://schemas.microsoft.com/office/drawing/2014/main" id="{C1B9ED03-8B82-4361-8F7B-6138705CCF1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0090" t="40010" r="5775" b="33562"/>
                  <a:stretch/>
                </p:blipFill>
                <p:spPr>
                  <a:xfrm>
                    <a:off x="6751543" y="2332175"/>
                    <a:ext cx="577628" cy="57636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4C2B6341-0D20-480E-B51D-D9CC964C99E6}"/>
                    </a:ext>
                  </a:extLst>
                </p:cNvPr>
                <p:cNvSpPr/>
                <p:nvPr/>
              </p:nvSpPr>
              <p:spPr>
                <a:xfrm>
                  <a:off x="4012298" y="2227787"/>
                  <a:ext cx="3727802" cy="15675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6" name="Tekstvak 65">
                  <a:extLst>
                    <a:ext uri="{FF2B5EF4-FFF2-40B4-BE49-F238E27FC236}">
                      <a16:creationId xmlns:a16="http://schemas.microsoft.com/office/drawing/2014/main" id="{ABB96C14-1BA2-4B5E-804C-3DB1ACDFDBDF}"/>
                    </a:ext>
                  </a:extLst>
                </p:cNvPr>
                <p:cNvSpPr txBox="1"/>
                <p:nvPr/>
              </p:nvSpPr>
              <p:spPr>
                <a:xfrm>
                  <a:off x="7320806" y="3997325"/>
                  <a:ext cx="4924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/>
                    <a:t>t(s)</a:t>
                  </a:r>
                </a:p>
              </p:txBody>
            </p:sp>
            <p:sp>
              <p:nvSpPr>
                <p:cNvPr id="67" name="Tekstvak 66">
                  <a:extLst>
                    <a:ext uri="{FF2B5EF4-FFF2-40B4-BE49-F238E27FC236}">
                      <a16:creationId xmlns:a16="http://schemas.microsoft.com/office/drawing/2014/main" id="{5B261E70-E656-49AE-AB08-41D1A9FFA170}"/>
                    </a:ext>
                  </a:extLst>
                </p:cNvPr>
                <p:cNvSpPr txBox="1"/>
                <p:nvPr/>
              </p:nvSpPr>
              <p:spPr>
                <a:xfrm>
                  <a:off x="3060000" y="1660369"/>
                  <a:ext cx="5774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dirty="0"/>
                    <a:t>U(v)</a:t>
                  </a:r>
                </a:p>
              </p:txBody>
            </p:sp>
            <p:sp>
              <p:nvSpPr>
                <p:cNvPr id="68" name="Rechthoek 67">
                  <a:extLst>
                    <a:ext uri="{FF2B5EF4-FFF2-40B4-BE49-F238E27FC236}">
                      <a16:creationId xmlns:a16="http://schemas.microsoft.com/office/drawing/2014/main" id="{74B12117-F4E5-49D3-BE4D-744A5F87F4C2}"/>
                    </a:ext>
                  </a:extLst>
                </p:cNvPr>
                <p:cNvSpPr/>
                <p:nvPr/>
              </p:nvSpPr>
              <p:spPr>
                <a:xfrm>
                  <a:off x="6535812" y="2108714"/>
                  <a:ext cx="550564" cy="14732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D023CA54-3D96-408C-9E3F-FBC4FAF08B17}"/>
                    </a:ext>
                  </a:extLst>
                </p:cNvPr>
                <p:cNvSpPr/>
                <p:nvPr/>
              </p:nvSpPr>
              <p:spPr>
                <a:xfrm>
                  <a:off x="5105794" y="221687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0" name="Rechthoek 69">
                  <a:extLst>
                    <a:ext uri="{FF2B5EF4-FFF2-40B4-BE49-F238E27FC236}">
                      <a16:creationId xmlns:a16="http://schemas.microsoft.com/office/drawing/2014/main" id="{A5FB6AB7-5985-4443-80C4-B9B42D0F29E7}"/>
                    </a:ext>
                  </a:extLst>
                </p:cNvPr>
                <p:cNvSpPr/>
                <p:nvPr/>
              </p:nvSpPr>
              <p:spPr>
                <a:xfrm>
                  <a:off x="4619039" y="2256729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DD127D6C-D321-4537-BC72-F05CF0771312}"/>
                    </a:ext>
                  </a:extLst>
                </p:cNvPr>
                <p:cNvSpPr/>
                <p:nvPr/>
              </p:nvSpPr>
              <p:spPr>
                <a:xfrm>
                  <a:off x="4279330" y="3422248"/>
                  <a:ext cx="361070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27290B56-5E28-49BF-AED9-26C7A5D8055E}"/>
                    </a:ext>
                  </a:extLst>
                </p:cNvPr>
                <p:cNvSpPr/>
                <p:nvPr/>
              </p:nvSpPr>
              <p:spPr>
                <a:xfrm>
                  <a:off x="7069338" y="3483977"/>
                  <a:ext cx="430806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73" name="Picture 4" descr="profmet">
                  <a:extLst>
                    <a:ext uri="{FF2B5EF4-FFF2-40B4-BE49-F238E27FC236}">
                      <a16:creationId xmlns:a16="http://schemas.microsoft.com/office/drawing/2014/main" id="{76D79BE8-8687-427B-AEEA-A66384B163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068" t="58010" r="5925" b="32931"/>
                <a:stretch/>
              </p:blipFill>
              <p:spPr>
                <a:xfrm>
                  <a:off x="4279330" y="3402711"/>
                  <a:ext cx="408933" cy="201488"/>
                </a:xfrm>
                <a:prstGeom prst="rect">
                  <a:avLst/>
                </a:prstGeom>
              </p:spPr>
            </p:pic>
            <p:pic>
              <p:nvPicPr>
                <p:cNvPr id="74" name="Picture 4" descr="profmet">
                  <a:extLst>
                    <a:ext uri="{FF2B5EF4-FFF2-40B4-BE49-F238E27FC236}">
                      <a16:creationId xmlns:a16="http://schemas.microsoft.com/office/drawing/2014/main" id="{4EB43AE8-2C2B-46FC-86E3-42D79F45AD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5462123" y="2088000"/>
                  <a:ext cx="140609" cy="216024"/>
                </a:xfrm>
                <a:prstGeom prst="rect">
                  <a:avLst/>
                </a:prstGeom>
              </p:spPr>
            </p:pic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656F2B67-B16C-47BB-805B-4D0D6F61B9FA}"/>
                    </a:ext>
                  </a:extLst>
                </p:cNvPr>
                <p:cNvGrpSpPr/>
                <p:nvPr/>
              </p:nvGrpSpPr>
              <p:grpSpPr>
                <a:xfrm>
                  <a:off x="3935711" y="2111081"/>
                  <a:ext cx="3826932" cy="1663546"/>
                  <a:chOff x="3935711" y="2111081"/>
                  <a:chExt cx="3826932" cy="1663546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:a16="http://schemas.microsoft.com/office/drawing/2014/main" id="{A923FBBE-4620-49F4-AB22-669FDE07EB97}"/>
                      </a:ext>
                    </a:extLst>
                  </p:cNvPr>
                  <p:cNvGrpSpPr/>
                  <p:nvPr/>
                </p:nvGrpSpPr>
                <p:grpSpPr>
                  <a:xfrm>
                    <a:off x="3935711" y="2112507"/>
                    <a:ext cx="1559631" cy="1662120"/>
                    <a:chOff x="6466588" y="1441925"/>
                    <a:chExt cx="1559631" cy="1662120"/>
                  </a:xfrm>
                </p:grpSpPr>
                <p:pic>
                  <p:nvPicPr>
                    <p:cNvPr id="94" name="Picture 4" descr="profmet">
                      <a:extLst>
                        <a:ext uri="{FF2B5EF4-FFF2-40B4-BE49-F238E27FC236}">
                          <a16:creationId xmlns:a16="http://schemas.microsoft.com/office/drawing/2014/main" id="{015F8B05-3646-45C8-B60C-8E34022756B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1887" r="-56" b="25331"/>
                    <a:stretch/>
                  </p:blipFill>
                  <p:spPr>
                    <a:xfrm>
                      <a:off x="6466588" y="1441925"/>
                      <a:ext cx="1559631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5" name="Rechthoek 94">
                      <a:extLst>
                        <a:ext uri="{FF2B5EF4-FFF2-40B4-BE49-F238E27FC236}">
                          <a16:creationId xmlns:a16="http://schemas.microsoft.com/office/drawing/2014/main" id="{F6F198B8-CF54-45D1-AEB4-D166C5E401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6" name="Picture 4" descr="profmet">
                      <a:extLst>
                        <a:ext uri="{FF2B5EF4-FFF2-40B4-BE49-F238E27FC236}">
                          <a16:creationId xmlns:a16="http://schemas.microsoft.com/office/drawing/2014/main" id="{7F261E3D-8849-4D00-AA3E-1E1159BB8E4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6" name="Groep 85">
                    <a:extLst>
                      <a:ext uri="{FF2B5EF4-FFF2-40B4-BE49-F238E27FC236}">
                        <a16:creationId xmlns:a16="http://schemas.microsoft.com/office/drawing/2014/main" id="{29C81B44-53F7-4218-A9E9-9269AD4CC208}"/>
                      </a:ext>
                    </a:extLst>
                  </p:cNvPr>
                  <p:cNvGrpSpPr/>
                  <p:nvPr/>
                </p:nvGrpSpPr>
                <p:grpSpPr>
                  <a:xfrm>
                    <a:off x="5308052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91" name="Picture 4" descr="profmet">
                      <a:extLst>
                        <a:ext uri="{FF2B5EF4-FFF2-40B4-BE49-F238E27FC236}">
                          <a16:creationId xmlns:a16="http://schemas.microsoft.com/office/drawing/2014/main" id="{525122B5-64E9-4CA1-84A5-563435B4691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2" name="Rechthoek 91">
                      <a:extLst>
                        <a:ext uri="{FF2B5EF4-FFF2-40B4-BE49-F238E27FC236}">
                          <a16:creationId xmlns:a16="http://schemas.microsoft.com/office/drawing/2014/main" id="{B0649150-2BF6-46EE-BF67-D020D8C9C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3" name="Picture 4" descr="profmet">
                      <a:extLst>
                        <a:ext uri="{FF2B5EF4-FFF2-40B4-BE49-F238E27FC236}">
                          <a16:creationId xmlns:a16="http://schemas.microsoft.com/office/drawing/2014/main" id="{DDF03CFD-5695-44B4-BAB6-CC846377167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A90F7EBE-F308-4D50-9AF2-B2A97F53A74D}"/>
                      </a:ext>
                    </a:extLst>
                  </p:cNvPr>
                  <p:cNvGrpSpPr/>
                  <p:nvPr/>
                </p:nvGrpSpPr>
                <p:grpSpPr>
                  <a:xfrm>
                    <a:off x="6437998" y="2111081"/>
                    <a:ext cx="1324645" cy="1662120"/>
                    <a:chOff x="6699308" y="1441925"/>
                    <a:chExt cx="1324645" cy="1662120"/>
                  </a:xfrm>
                </p:grpSpPr>
                <p:pic>
                  <p:nvPicPr>
                    <p:cNvPr id="88" name="Picture 4" descr="profmet">
                      <a:extLst>
                        <a:ext uri="{FF2B5EF4-FFF2-40B4-BE49-F238E27FC236}">
                          <a16:creationId xmlns:a16="http://schemas.microsoft.com/office/drawing/2014/main" id="{86BF9944-07B4-4379-9188-0324BDE2813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4443" b="25331"/>
                    <a:stretch/>
                  </p:blipFill>
                  <p:spPr>
                    <a:xfrm>
                      <a:off x="6979650" y="1441925"/>
                      <a:ext cx="1044303" cy="166069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9" name="Rechthoek 88">
                      <a:extLst>
                        <a:ext uri="{FF2B5EF4-FFF2-40B4-BE49-F238E27FC236}">
                          <a16:creationId xmlns:a16="http://schemas.microsoft.com/office/drawing/2014/main" id="{DE62506B-A7A8-49D1-8FAD-DD47C60DE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0881" y="1545861"/>
                      <a:ext cx="550564" cy="15567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90" name="Picture 4" descr="profmet">
                      <a:extLst>
                        <a:ext uri="{FF2B5EF4-FFF2-40B4-BE49-F238E27FC236}">
                          <a16:creationId xmlns:a16="http://schemas.microsoft.com/office/drawing/2014/main" id="{1D44AC43-F8C4-40F2-B736-EB5009D95B4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1350" t="4008" r="4514" b="25278"/>
                    <a:stretch/>
                  </p:blipFill>
                  <p:spPr>
                    <a:xfrm>
                      <a:off x="6699308" y="1531312"/>
                      <a:ext cx="577627" cy="157273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76" name="Picture 4" descr="profmet">
                  <a:extLst>
                    <a:ext uri="{FF2B5EF4-FFF2-40B4-BE49-F238E27FC236}">
                      <a16:creationId xmlns:a16="http://schemas.microsoft.com/office/drawing/2014/main" id="{8E71E595-A714-460B-A6AD-11369FC9D7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388" t="25710" r="56417" b="21989"/>
                <a:stretch/>
              </p:blipFill>
              <p:spPr>
                <a:xfrm>
                  <a:off x="5182923" y="2684320"/>
                  <a:ext cx="272862" cy="1163214"/>
                </a:xfrm>
                <a:prstGeom prst="rect">
                  <a:avLst/>
                </a:prstGeom>
              </p:spPr>
            </p:pic>
            <p:pic>
              <p:nvPicPr>
                <p:cNvPr id="77" name="Picture 4" descr="profmet">
                  <a:extLst>
                    <a:ext uri="{FF2B5EF4-FFF2-40B4-BE49-F238E27FC236}">
                      <a16:creationId xmlns:a16="http://schemas.microsoft.com/office/drawing/2014/main" id="{238E2FB7-809A-4EED-880D-B7F9DC762E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015" t="24856" r="56966" b="22264"/>
                <a:stretch/>
              </p:blipFill>
              <p:spPr>
                <a:xfrm flipH="1">
                  <a:off x="5068095" y="2661158"/>
                  <a:ext cx="135960" cy="1176099"/>
                </a:xfrm>
                <a:prstGeom prst="rect">
                  <a:avLst/>
                </a:prstGeom>
              </p:spPr>
            </p:pic>
            <p:pic>
              <p:nvPicPr>
                <p:cNvPr id="78" name="Picture 4" descr="profmet">
                  <a:extLst>
                    <a:ext uri="{FF2B5EF4-FFF2-40B4-BE49-F238E27FC236}">
                      <a16:creationId xmlns:a16="http://schemas.microsoft.com/office/drawing/2014/main" id="{6E5A8408-BBDB-44EB-ADF3-A8D7CFAD60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545" t="59234" r="7014" b="31053"/>
                <a:stretch/>
              </p:blipFill>
              <p:spPr>
                <a:xfrm>
                  <a:off x="6602683" y="2088000"/>
                  <a:ext cx="140609" cy="216024"/>
                </a:xfrm>
                <a:prstGeom prst="rect">
                  <a:avLst/>
                </a:prstGeom>
              </p:spPr>
            </p:pic>
            <p:cxnSp>
              <p:nvCxnSpPr>
                <p:cNvPr id="79" name="Rechte verbindingslijn 78">
                  <a:extLst>
                    <a:ext uri="{FF2B5EF4-FFF2-40B4-BE49-F238E27FC236}">
                      <a16:creationId xmlns:a16="http://schemas.microsoft.com/office/drawing/2014/main" id="{8F466D5B-EAF7-48E4-905A-FAA6AC338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7598" y="3837257"/>
                  <a:ext cx="570497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87B2F3C6-51A9-4A00-8881-C30CDD6670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3692" y="3837257"/>
                  <a:ext cx="2316408" cy="0"/>
                </a:xfrm>
                <a:prstGeom prst="line">
                  <a:avLst/>
                </a:prstGeom>
                <a:ln w="19050">
                  <a:solidFill>
                    <a:srgbClr val="2217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1" name="Picture 4" descr="profmet">
                  <a:extLst>
                    <a:ext uri="{FF2B5EF4-FFF2-40B4-BE49-F238E27FC236}">
                      <a16:creationId xmlns:a16="http://schemas.microsoft.com/office/drawing/2014/main" id="{BB5C84AB-1138-4EF3-8F41-B7C3E34B32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4000" y="1756690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2" name="Picture 4" descr="profmet">
                  <a:extLst>
                    <a:ext uri="{FF2B5EF4-FFF2-40B4-BE49-F238E27FC236}">
                      <a16:creationId xmlns:a16="http://schemas.microsoft.com/office/drawing/2014/main" id="{F2572C01-31A8-48DE-B8F2-FB542C62C8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762" t="59234" r="-9127" b="31053"/>
                <a:stretch/>
              </p:blipFill>
              <p:spPr>
                <a:xfrm>
                  <a:off x="6338941" y="2080956"/>
                  <a:ext cx="427342" cy="216024"/>
                </a:xfrm>
                <a:prstGeom prst="rect">
                  <a:avLst/>
                </a:prstGeom>
              </p:spPr>
            </p:pic>
            <p:pic>
              <p:nvPicPr>
                <p:cNvPr id="83" name="Picture 4" descr="profmet">
                  <a:extLst>
                    <a:ext uri="{FF2B5EF4-FFF2-40B4-BE49-F238E27FC236}">
                      <a16:creationId xmlns:a16="http://schemas.microsoft.com/office/drawing/2014/main" id="{D08D5F52-7F45-485A-8AED-9AF149BA4C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278" t="59234" r="-8515" b="31053"/>
                <a:stretch/>
              </p:blipFill>
              <p:spPr>
                <a:xfrm>
                  <a:off x="5182715" y="2080788"/>
                  <a:ext cx="427342" cy="216024"/>
                </a:xfrm>
                <a:prstGeom prst="rect">
                  <a:avLst/>
                </a:prstGeom>
              </p:spPr>
            </p:pic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90DA5385-4565-428D-9DB9-C6CAD190BC15}"/>
                    </a:ext>
                  </a:extLst>
                </p:cNvPr>
                <p:cNvSpPr/>
                <p:nvPr/>
              </p:nvSpPr>
              <p:spPr>
                <a:xfrm>
                  <a:off x="3969162" y="1531139"/>
                  <a:ext cx="3802054" cy="2327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pic>
            <p:nvPicPr>
              <p:cNvPr id="61" name="Picture 4" descr="profmet">
                <a:extLst>
                  <a:ext uri="{FF2B5EF4-FFF2-40B4-BE49-F238E27FC236}">
                    <a16:creationId xmlns:a16="http://schemas.microsoft.com/office/drawing/2014/main" id="{A45E70D5-F6B0-4BBA-902B-58D25D926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36" t="19043" r="56391" b="74482"/>
              <a:stretch/>
            </p:blipFill>
            <p:spPr>
              <a:xfrm>
                <a:off x="5036075" y="2531545"/>
                <a:ext cx="432048" cy="144016"/>
              </a:xfrm>
              <a:prstGeom prst="rect">
                <a:avLst/>
              </a:prstGeom>
            </p:spPr>
          </p:pic>
        </p:grpSp>
      </p:grpSp>
      <p:pic>
        <p:nvPicPr>
          <p:cNvPr id="2" name="Picture 4" descr="profmet">
            <a:extLst>
              <a:ext uri="{FF2B5EF4-FFF2-40B4-BE49-F238E27FC236}">
                <a16:creationId xmlns:a16="http://schemas.microsoft.com/office/drawing/2014/main" id="{C8CAD896-94C8-4EC6-B273-A81A97EB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015" y="1773238"/>
            <a:ext cx="4086225" cy="2224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3BA17BB-2976-4679-9EAB-8AC50CFE8E51}"/>
              </a:ext>
            </a:extLst>
          </p:cNvPr>
          <p:cNvSpPr/>
          <p:nvPr/>
        </p:nvSpPr>
        <p:spPr>
          <a:xfrm>
            <a:off x="6445406" y="1987884"/>
            <a:ext cx="550564" cy="1473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profmet">
            <a:extLst>
              <a:ext uri="{FF2B5EF4-FFF2-40B4-BE49-F238E27FC236}">
                <a16:creationId xmlns:a16="http://schemas.microsoft.com/office/drawing/2014/main" id="{391C02F7-E049-42E2-8462-C79CAA99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1" t="6509" r="4479" b="24055"/>
          <a:stretch/>
        </p:blipFill>
        <p:spPr>
          <a:xfrm>
            <a:off x="6436801" y="1916832"/>
            <a:ext cx="580238" cy="154428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6185E29-0238-4B44-AA6B-765A59B1D52E}"/>
              </a:ext>
            </a:extLst>
          </p:cNvPr>
          <p:cNvSpPr/>
          <p:nvPr/>
        </p:nvSpPr>
        <p:spPr>
          <a:xfrm>
            <a:off x="4055525" y="1783507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profmet">
            <a:extLst>
              <a:ext uri="{FF2B5EF4-FFF2-40B4-BE49-F238E27FC236}">
                <a16:creationId xmlns:a16="http://schemas.microsoft.com/office/drawing/2014/main" id="{10E66787-D9BE-48A2-A0C6-2E83BD790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5" t="59234" r="-3" b="31053"/>
          <a:stretch/>
        </p:blipFill>
        <p:spPr>
          <a:xfrm>
            <a:off x="4008478" y="1749600"/>
            <a:ext cx="427342" cy="2160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098A7F4-1B4A-484C-8043-430BF031FC41}"/>
              </a:ext>
            </a:extLst>
          </p:cNvPr>
          <p:cNvSpPr txBox="1"/>
          <p:nvPr/>
        </p:nvSpPr>
        <p:spPr>
          <a:xfrm>
            <a:off x="3060000" y="166036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U(v)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52971DEA-D50C-4F93-8472-FA848B31EF37}"/>
              </a:ext>
            </a:extLst>
          </p:cNvPr>
          <p:cNvSpPr/>
          <p:nvPr/>
        </p:nvSpPr>
        <p:spPr>
          <a:xfrm>
            <a:off x="5105794" y="4731884"/>
            <a:ext cx="36107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832856-97CD-47CF-BE2B-57608AF07B25}"/>
              </a:ext>
            </a:extLst>
          </p:cNvPr>
          <p:cNvSpPr txBox="1"/>
          <p:nvPr/>
        </p:nvSpPr>
        <p:spPr>
          <a:xfrm>
            <a:off x="7320806" y="3997325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t(s)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44039C1-85F5-4A04-96A7-8C70FAF22C7F}"/>
              </a:ext>
            </a:extLst>
          </p:cNvPr>
          <p:cNvSpPr/>
          <p:nvPr/>
        </p:nvSpPr>
        <p:spPr>
          <a:xfrm>
            <a:off x="6213622" y="5375298"/>
            <a:ext cx="2300438" cy="6540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nl-NL" altLang="nl-NL" sz="1600" dirty="0"/>
              <a:t>1,0 </a:t>
            </a:r>
            <a:r>
              <a:rPr lang="el-GR" altLang="nl-NL" sz="1600" dirty="0"/>
              <a:t>μ</a:t>
            </a:r>
            <a:r>
              <a:rPr lang="nl-NL" altLang="nl-NL" sz="1600" dirty="0"/>
              <a:t>L methylpropaan</a:t>
            </a:r>
          </a:p>
          <a:p>
            <a:endParaRPr lang="nl-NL" altLang="nl-NL" sz="800" dirty="0"/>
          </a:p>
          <a:p>
            <a:r>
              <a:rPr lang="nl-NL" sz="1600" dirty="0"/>
              <a:t>Piekoppervlakte 4,50 cm</a:t>
            </a:r>
            <a:r>
              <a:rPr lang="nl-NL" sz="1600" baseline="30000" dirty="0"/>
              <a:t>2</a:t>
            </a:r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8E3146CB-815E-4415-9D65-0750706F65BC}"/>
              </a:ext>
            </a:extLst>
          </p:cNvPr>
          <p:cNvSpPr/>
          <p:nvPr/>
        </p:nvSpPr>
        <p:spPr>
          <a:xfrm>
            <a:off x="6213622" y="2202937"/>
            <a:ext cx="2295628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altLang="nl-NL" sz="1600" dirty="0"/>
              <a:t>10,0 </a:t>
            </a:r>
            <a:r>
              <a:rPr lang="el-GR" altLang="nl-NL" sz="1600" dirty="0"/>
              <a:t>μ</a:t>
            </a:r>
            <a:r>
              <a:rPr lang="nl-NL" altLang="nl-NL" sz="1600" dirty="0"/>
              <a:t>L aanstekergas</a:t>
            </a:r>
          </a:p>
          <a:p>
            <a:endParaRPr lang="nl-NL" altLang="nl-NL" sz="800" dirty="0"/>
          </a:p>
          <a:p>
            <a:r>
              <a:rPr lang="nl-NL" sz="1600" dirty="0"/>
              <a:t>Piekoppervlakte </a:t>
            </a:r>
          </a:p>
          <a:p>
            <a:r>
              <a:rPr lang="nl-NL" sz="1600" dirty="0"/>
              <a:t>methylpropaan</a:t>
            </a:r>
            <a:r>
              <a:rPr lang="nl-NL" sz="1600" dirty="0">
                <a:solidFill>
                  <a:srgbClr val="FB4005"/>
                </a:solidFill>
              </a:rPr>
              <a:t> </a:t>
            </a:r>
            <a:r>
              <a:rPr lang="nl-NL" sz="1600" dirty="0"/>
              <a:t>7,20 cm</a:t>
            </a:r>
            <a:r>
              <a:rPr lang="nl-NL" sz="1600" baseline="30000" dirty="0"/>
              <a:t>2</a:t>
            </a:r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id="{97F400F7-D4BD-4264-874E-13117256E893}"/>
              </a:ext>
            </a:extLst>
          </p:cNvPr>
          <p:cNvSpPr/>
          <p:nvPr/>
        </p:nvSpPr>
        <p:spPr>
          <a:xfrm>
            <a:off x="5097280" y="6004336"/>
            <a:ext cx="309033" cy="341350"/>
          </a:xfrm>
          <a:prstGeom prst="trapezoid">
            <a:avLst>
              <a:gd name="adj" fmla="val 2663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E46A68C7-5855-4C29-9826-C9FBDE8380A7}"/>
              </a:ext>
            </a:extLst>
          </p:cNvPr>
          <p:cNvSpPr/>
          <p:nvPr/>
        </p:nvSpPr>
        <p:spPr>
          <a:xfrm>
            <a:off x="5151807" y="5240347"/>
            <a:ext cx="195686" cy="924957"/>
          </a:xfrm>
          <a:prstGeom prst="triangle">
            <a:avLst>
              <a:gd name="adj" fmla="val 40335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Gelijkbenige driehoek 108">
            <a:extLst>
              <a:ext uri="{FF2B5EF4-FFF2-40B4-BE49-F238E27FC236}">
                <a16:creationId xmlns:a16="http://schemas.microsoft.com/office/drawing/2014/main" id="{73F4D233-5EB5-4E5E-9A6A-4796A7F496F7}"/>
              </a:ext>
            </a:extLst>
          </p:cNvPr>
          <p:cNvSpPr/>
          <p:nvPr/>
        </p:nvSpPr>
        <p:spPr>
          <a:xfrm>
            <a:off x="5158832" y="5240347"/>
            <a:ext cx="195174" cy="916979"/>
          </a:xfrm>
          <a:prstGeom prst="triangle">
            <a:avLst>
              <a:gd name="adj" fmla="val 51309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Trapezium 105">
            <a:extLst>
              <a:ext uri="{FF2B5EF4-FFF2-40B4-BE49-F238E27FC236}">
                <a16:creationId xmlns:a16="http://schemas.microsoft.com/office/drawing/2014/main" id="{6187CE49-9A05-41F3-816F-9ABCCAD115AE}"/>
              </a:ext>
            </a:extLst>
          </p:cNvPr>
          <p:cNvSpPr/>
          <p:nvPr/>
        </p:nvSpPr>
        <p:spPr>
          <a:xfrm>
            <a:off x="5182714" y="2755291"/>
            <a:ext cx="171292" cy="817725"/>
          </a:xfrm>
          <a:prstGeom prst="trapezoid">
            <a:avLst>
              <a:gd name="adj" fmla="val 2663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: afgeschuinde bovenhoeken 11">
            <a:extLst>
              <a:ext uri="{FF2B5EF4-FFF2-40B4-BE49-F238E27FC236}">
                <a16:creationId xmlns:a16="http://schemas.microsoft.com/office/drawing/2014/main" id="{9FDCE5DD-6D08-4D8F-9825-E6979DF16D98}"/>
              </a:ext>
            </a:extLst>
          </p:cNvPr>
          <p:cNvSpPr/>
          <p:nvPr/>
        </p:nvSpPr>
        <p:spPr>
          <a:xfrm>
            <a:off x="5170906" y="3448935"/>
            <a:ext cx="296895" cy="395177"/>
          </a:xfrm>
          <a:prstGeom prst="snip2SameRect">
            <a:avLst>
              <a:gd name="adj1" fmla="val 34193"/>
              <a:gd name="adj2" fmla="val 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7" name="Gelijkbenige driehoek 106">
            <a:extLst>
              <a:ext uri="{FF2B5EF4-FFF2-40B4-BE49-F238E27FC236}">
                <a16:creationId xmlns:a16="http://schemas.microsoft.com/office/drawing/2014/main" id="{95DA3767-B8CA-4497-AA55-151158AEB9C2}"/>
              </a:ext>
            </a:extLst>
          </p:cNvPr>
          <p:cNvSpPr/>
          <p:nvPr/>
        </p:nvSpPr>
        <p:spPr>
          <a:xfrm>
            <a:off x="5191319" y="2387173"/>
            <a:ext cx="171292" cy="908549"/>
          </a:xfrm>
          <a:prstGeom prst="triangle">
            <a:avLst>
              <a:gd name="adj" fmla="val 3578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0" name="Gelijkbenige driehoek 109">
            <a:extLst>
              <a:ext uri="{FF2B5EF4-FFF2-40B4-BE49-F238E27FC236}">
                <a16:creationId xmlns:a16="http://schemas.microsoft.com/office/drawing/2014/main" id="{722BBC2F-72A5-4F35-A600-F67BFE6FF899}"/>
              </a:ext>
            </a:extLst>
          </p:cNvPr>
          <p:cNvSpPr/>
          <p:nvPr/>
        </p:nvSpPr>
        <p:spPr>
          <a:xfrm>
            <a:off x="5204055" y="2411583"/>
            <a:ext cx="149951" cy="1052615"/>
          </a:xfrm>
          <a:prstGeom prst="triangle">
            <a:avLst>
              <a:gd name="adj" fmla="val 50308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hoek: afgeschuinde bovenhoeken 110">
            <a:extLst>
              <a:ext uri="{FF2B5EF4-FFF2-40B4-BE49-F238E27FC236}">
                <a16:creationId xmlns:a16="http://schemas.microsoft.com/office/drawing/2014/main" id="{B3C2DA8A-5AE9-4A65-8282-6BB67F624AD1}"/>
              </a:ext>
            </a:extLst>
          </p:cNvPr>
          <p:cNvSpPr/>
          <p:nvPr/>
        </p:nvSpPr>
        <p:spPr>
          <a:xfrm>
            <a:off x="5132302" y="3702246"/>
            <a:ext cx="143558" cy="124491"/>
          </a:xfrm>
          <a:prstGeom prst="snip2SameRect">
            <a:avLst>
              <a:gd name="adj1" fmla="val 24629"/>
              <a:gd name="adj2" fmla="val 0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Gelijkbenige driehoek 111">
            <a:extLst>
              <a:ext uri="{FF2B5EF4-FFF2-40B4-BE49-F238E27FC236}">
                <a16:creationId xmlns:a16="http://schemas.microsoft.com/office/drawing/2014/main" id="{F0094022-B128-490D-8B32-1291C4A88AEF}"/>
              </a:ext>
            </a:extLst>
          </p:cNvPr>
          <p:cNvSpPr/>
          <p:nvPr/>
        </p:nvSpPr>
        <p:spPr>
          <a:xfrm rot="21084624">
            <a:off x="5319643" y="3322545"/>
            <a:ext cx="99330" cy="239631"/>
          </a:xfrm>
          <a:prstGeom prst="triangle">
            <a:avLst>
              <a:gd name="adj" fmla="val 64531"/>
            </a:avLst>
          </a:prstGeom>
          <a:solidFill>
            <a:srgbClr val="2217FD"/>
          </a:solidFill>
          <a:ln>
            <a:solidFill>
              <a:srgbClr val="221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Tekstvak 115">
            <a:extLst>
              <a:ext uri="{FF2B5EF4-FFF2-40B4-BE49-F238E27FC236}">
                <a16:creationId xmlns:a16="http://schemas.microsoft.com/office/drawing/2014/main" id="{6054EE0D-4107-4B8E-AB75-240F66904544}"/>
              </a:ext>
            </a:extLst>
          </p:cNvPr>
          <p:cNvSpPr txBox="1"/>
          <p:nvPr/>
        </p:nvSpPr>
        <p:spPr>
          <a:xfrm>
            <a:off x="3847881" y="984428"/>
            <a:ext cx="569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Wat is het volumepercentage methylpropaan</a:t>
            </a:r>
          </a:p>
          <a:p>
            <a:r>
              <a:rPr lang="nl-NL" sz="2000" dirty="0">
                <a:solidFill>
                  <a:srgbClr val="FF0000"/>
                </a:solidFill>
              </a:rPr>
              <a:t>in aanstekergas?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6458D4B-1F1F-F0B9-C797-89E9519AFEC9}"/>
              </a:ext>
            </a:extLst>
          </p:cNvPr>
          <p:cNvSpPr/>
          <p:nvPr/>
        </p:nvSpPr>
        <p:spPr>
          <a:xfrm>
            <a:off x="210846" y="1989062"/>
            <a:ext cx="457200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1700" dirty="0"/>
              <a:t>Bij 1,0 </a:t>
            </a:r>
            <a:r>
              <a:rPr lang="el-GR" altLang="nl-NL" sz="1700" dirty="0"/>
              <a:t>μ</a:t>
            </a:r>
            <a:r>
              <a:rPr lang="nl-NL" altLang="nl-NL" sz="1700" dirty="0"/>
              <a:t>L</a:t>
            </a:r>
            <a:r>
              <a:rPr lang="nl-NL" altLang="nl-NL" sz="1700" baseline="30000" dirty="0"/>
              <a:t> </a:t>
            </a:r>
            <a:r>
              <a:rPr lang="nl-NL" altLang="nl-NL" sz="1700" dirty="0"/>
              <a:t>aanstekergas zou de</a:t>
            </a:r>
          </a:p>
          <a:p>
            <a:r>
              <a:rPr lang="nl-NL" altLang="nl-NL" sz="1700" dirty="0"/>
              <a:t>piekoppervlakte van methylpropaan </a:t>
            </a:r>
          </a:p>
          <a:p>
            <a:r>
              <a:rPr lang="nl-NL" altLang="nl-NL" sz="1700" dirty="0"/>
              <a:t>0,720</a:t>
            </a:r>
            <a:r>
              <a:rPr lang="nl-NL" sz="1800" dirty="0"/>
              <a:t> cm</a:t>
            </a:r>
            <a:r>
              <a:rPr lang="nl-NL" sz="1800" baseline="30000" dirty="0"/>
              <a:t>2 </a:t>
            </a:r>
            <a:r>
              <a:rPr lang="nl-NL" sz="1800" dirty="0"/>
              <a:t>zijn. 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sz="1800" dirty="0">
                <a:solidFill>
                  <a:srgbClr val="FF0000"/>
                </a:solidFill>
              </a:rPr>
              <a:t>Het volumepercentage van</a:t>
            </a:r>
          </a:p>
          <a:p>
            <a:r>
              <a:rPr lang="nl-NL" sz="1800" dirty="0">
                <a:solidFill>
                  <a:srgbClr val="FF0000"/>
                </a:solidFill>
              </a:rPr>
              <a:t>methylpropaan in aanstekergas is</a:t>
            </a:r>
            <a:endParaRPr lang="nl-NL" altLang="nl-NL" sz="1700" dirty="0">
              <a:solidFill>
                <a:srgbClr val="FF0000"/>
              </a:solidFill>
            </a:endParaRPr>
          </a:p>
          <a:p>
            <a:r>
              <a:rPr lang="nl-NL" altLang="nl-NL" sz="1700" dirty="0">
                <a:solidFill>
                  <a:srgbClr val="FF0000"/>
                </a:solidFill>
              </a:rPr>
              <a:t>0,720/4,50 x 100% = 16,0%</a:t>
            </a:r>
            <a:endParaRPr lang="nl-NL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45468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D5 ST19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8881" r="-288" b="26868"/>
          <a:stretch/>
        </p:blipFill>
        <p:spPr>
          <a:xfrm>
            <a:off x="0" y="-25355"/>
            <a:ext cx="9507494" cy="4217033"/>
          </a:xfrm>
        </p:spPr>
      </p:pic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87824" y="4077072"/>
            <a:ext cx="5076056" cy="3024336"/>
          </a:xfrm>
        </p:spPr>
        <p:txBody>
          <a:bodyPr>
            <a:noAutofit/>
          </a:bodyPr>
          <a:lstStyle/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>
                <a:solidFill>
                  <a:srgbClr val="CC3300"/>
                </a:solidFill>
              </a:rPr>
              <a:t>cyclopentaan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 err="1">
                <a:solidFill>
                  <a:srgbClr val="CC3300"/>
                </a:solidFill>
              </a:rPr>
              <a:t>ethanal</a:t>
            </a:r>
            <a:endParaRPr lang="nl-NL" altLang="nl-NL" sz="1600" dirty="0">
              <a:solidFill>
                <a:srgbClr val="CC33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 err="1">
                <a:solidFill>
                  <a:srgbClr val="CC3300"/>
                </a:solidFill>
              </a:rPr>
              <a:t>ethylethanoaat</a:t>
            </a:r>
            <a:endParaRPr lang="nl-NL" altLang="nl-NL" sz="1600" dirty="0">
              <a:solidFill>
                <a:srgbClr val="CC33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>
                <a:solidFill>
                  <a:srgbClr val="CC3300"/>
                </a:solidFill>
              </a:rPr>
              <a:t>ethanol                                                        </a:t>
            </a:r>
            <a:r>
              <a:rPr lang="nl-NL" altLang="nl-NL" sz="1600" dirty="0">
                <a:solidFill>
                  <a:schemeClr val="bg1"/>
                </a:solidFill>
              </a:rPr>
              <a:t>Wijnaroma: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 err="1">
                <a:solidFill>
                  <a:srgbClr val="CC3300"/>
                </a:solidFill>
              </a:rPr>
              <a:t>methylpropanol</a:t>
            </a:r>
            <a:endParaRPr lang="nl-NL" altLang="nl-NL" sz="1600" dirty="0">
              <a:solidFill>
                <a:srgbClr val="CC33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>
                <a:solidFill>
                  <a:srgbClr val="CC3300"/>
                </a:solidFill>
              </a:rPr>
              <a:t>1-butanol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>
                <a:solidFill>
                  <a:srgbClr val="CC3300"/>
                </a:solidFill>
              </a:rPr>
              <a:t>2-methylpropylethanoaat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 err="1">
                <a:solidFill>
                  <a:srgbClr val="CC3300"/>
                </a:solidFill>
              </a:rPr>
              <a:t>ethylbutanoaat</a:t>
            </a:r>
            <a:endParaRPr lang="nl-NL" altLang="nl-NL" sz="1600" dirty="0">
              <a:solidFill>
                <a:srgbClr val="CC33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>
                <a:solidFill>
                  <a:srgbClr val="CC3300"/>
                </a:solidFill>
              </a:rPr>
              <a:t>ethyl-2-butanoaat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>
                <a:solidFill>
                  <a:srgbClr val="CC3300"/>
                </a:solidFill>
              </a:rPr>
              <a:t>ethyl-2-methylbutanoaat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 err="1">
                <a:solidFill>
                  <a:srgbClr val="CC3300"/>
                </a:solidFill>
              </a:rPr>
              <a:t>benzaldehyd</a:t>
            </a:r>
            <a:endParaRPr lang="nl-NL" altLang="nl-NL" sz="1600" dirty="0">
              <a:solidFill>
                <a:srgbClr val="CC33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>
                <a:solidFill>
                  <a:srgbClr val="CC3300"/>
                </a:solidFill>
              </a:rPr>
              <a:t>limoneen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>
                <a:solidFill>
                  <a:srgbClr val="CC3300"/>
                </a:solidFill>
              </a:rPr>
              <a:t>1-hexanol                                             o.a.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nl-NL" altLang="nl-NL" sz="1600" dirty="0">
                <a:solidFill>
                  <a:srgbClr val="CC3300"/>
                </a:solidFill>
              </a:rPr>
              <a:t>ethylhexanoaat 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95536" y="443711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wijnaroma</a:t>
            </a:r>
          </a:p>
        </p:txBody>
      </p:sp>
    </p:spTree>
    <p:extLst>
      <p:ext uri="{BB962C8B-B14F-4D97-AF65-F5344CB8AC3E}">
        <p14:creationId xmlns:p14="http://schemas.microsoft.com/office/powerpoint/2010/main" val="1634968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76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5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1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5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26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51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5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76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201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226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5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251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5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276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5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301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50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326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50"/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bldLvl="2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Chromatography. Animation (IQOG-CSIC)">
            <a:hlinkClick r:id="" action="ppaction://media"/>
            <a:extLst>
              <a:ext uri="{FF2B5EF4-FFF2-40B4-BE49-F238E27FC236}">
                <a16:creationId xmlns:a16="http://schemas.microsoft.com/office/drawing/2014/main" id="{3E4A9FE8-B51E-BC0F-061D-3D5B62D9E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5820"/>
            <a:ext cx="9144000" cy="5166360"/>
          </a:xfrm>
          <a:prstGeom prst="rect">
            <a:avLst/>
          </a:prstGeom>
        </p:spPr>
      </p:pic>
      <p:pic>
        <p:nvPicPr>
          <p:cNvPr id="3" name="Onlinemedia 1" title="Chromatography. Animation (IQOG-CSIC)">
            <a:hlinkClick r:id="" action="ppaction://media"/>
            <a:extLst>
              <a:ext uri="{FF2B5EF4-FFF2-40B4-BE49-F238E27FC236}">
                <a16:creationId xmlns:a16="http://schemas.microsoft.com/office/drawing/2014/main" id="{F842840A-7431-2541-8FBA-B13130C78E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21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Gas Chromatography (IQOG-CSIC)">
            <a:hlinkClick r:id="" action="ppaction://media"/>
            <a:extLst>
              <a:ext uri="{FF2B5EF4-FFF2-40B4-BE49-F238E27FC236}">
                <a16:creationId xmlns:a16="http://schemas.microsoft.com/office/drawing/2014/main" id="{F221E223-B026-69CE-6C7B-4679C6B142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6712"/>
            <a:ext cx="9160120" cy="51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59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926C4D-DAB7-DC21-BACE-A128CAFFD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10800" r="35038" b="9401"/>
          <a:stretch/>
        </p:blipFill>
        <p:spPr>
          <a:xfrm>
            <a:off x="2411760" y="81601"/>
            <a:ext cx="4392488" cy="67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1236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>
            <a:grpSpLocks noChangeAspect="1"/>
          </p:cNvGrpSpPr>
          <p:nvPr/>
        </p:nvGrpSpPr>
        <p:grpSpPr bwMode="auto">
          <a:xfrm>
            <a:off x="1907704" y="836713"/>
            <a:ext cx="2291088" cy="5406659"/>
            <a:chOff x="2620" y="11342"/>
            <a:chExt cx="1206" cy="2846"/>
          </a:xfrm>
        </p:grpSpPr>
        <p:pic>
          <p:nvPicPr>
            <p:cNvPr id="3" name="Afbeelding 2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2731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3" descr="Afbeeldingsresultaat voor paper chromatography">
              <a:hlinkClick r:id="rId4" tgtFrame="&quot;_blank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2" t="5975" r="59764" b="8437"/>
            <a:stretch>
              <a:fillRect/>
            </a:stretch>
          </p:blipFill>
          <p:spPr bwMode="auto">
            <a:xfrm>
              <a:off x="2924" y="11342"/>
              <a:ext cx="749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4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2784" y="12777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8" y="11740"/>
              <a:ext cx="360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54" y="13349"/>
              <a:ext cx="203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2559362" y="983928"/>
            <a:ext cx="61976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papier                                                </a:t>
            </a:r>
            <a:r>
              <a:rPr lang="nl-NL" sz="2400" dirty="0">
                <a:solidFill>
                  <a:schemeClr val="bg1"/>
                </a:solidFill>
              </a:rPr>
              <a:t>vloeistofniveau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				      gescheiden </a:t>
            </a:r>
          </a:p>
          <a:p>
            <a:r>
              <a:rPr lang="nl-NL" sz="2400" dirty="0">
                <a:solidFill>
                  <a:schemeClr val="bg1"/>
                </a:solidFill>
              </a:rPr>
              <a:t>				      bestanddelen</a:t>
            </a:r>
          </a:p>
          <a:p>
            <a:r>
              <a:rPr lang="nl-NL" sz="2400" dirty="0">
                <a:solidFill>
                  <a:schemeClr val="bg1"/>
                </a:solidFill>
              </a:rPr>
              <a:t>				      van de inkt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3600" dirty="0"/>
          </a:p>
          <a:p>
            <a:r>
              <a:rPr lang="nl-NL" sz="2400" dirty="0"/>
              <a:t>      inkt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148962" y="5699053"/>
            <a:ext cx="180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loopvloeistof</a:t>
            </a:r>
          </a:p>
        </p:txBody>
      </p:sp>
    </p:spTree>
    <p:extLst>
      <p:ext uri="{BB962C8B-B14F-4D97-AF65-F5344CB8AC3E}">
        <p14:creationId xmlns:p14="http://schemas.microsoft.com/office/powerpoint/2010/main" val="331422858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33781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>
            <a:grpSpLocks noChangeAspect="1"/>
          </p:cNvGrpSpPr>
          <p:nvPr/>
        </p:nvGrpSpPr>
        <p:grpSpPr bwMode="auto">
          <a:xfrm>
            <a:off x="1907704" y="836712"/>
            <a:ext cx="5256584" cy="5433255"/>
            <a:chOff x="2620" y="11342"/>
            <a:chExt cx="2767" cy="2860"/>
          </a:xfrm>
        </p:grpSpPr>
        <p:pic>
          <p:nvPicPr>
            <p:cNvPr id="3" name="Afbeelding 2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2731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fbeelding 3" descr="Afbeeldingsresultaat voor paper chromatography">
              <a:hlinkClick r:id="rId4" tgtFrame="&quot;_blank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2" t="5975" r="59764" b="8437"/>
            <a:stretch>
              <a:fillRect/>
            </a:stretch>
          </p:blipFill>
          <p:spPr bwMode="auto">
            <a:xfrm>
              <a:off x="2924" y="11342"/>
              <a:ext cx="749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4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2784" y="12777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5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" y="12745"/>
              <a:ext cx="1206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6" descr="Afbeeldingsresultaat voor paper chromatography">
              <a:hlinkClick r:id="rId4" tgtFrame="&quot;_blank&quot;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94" t="6328" b="7733"/>
            <a:stretch>
              <a:fillRect/>
            </a:stretch>
          </p:blipFill>
          <p:spPr bwMode="auto">
            <a:xfrm>
              <a:off x="4488" y="11347"/>
              <a:ext cx="644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Afbeelding 7" descr="Afbeeldingsresultaat voor bekerglas tekening">
              <a:hlinkClick r:id="rId2" tgtFrame="&quot;_blank&quot;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t="3452" r="5569" b="80191"/>
            <a:stretch>
              <a:fillRect/>
            </a:stretch>
          </p:blipFill>
          <p:spPr bwMode="auto">
            <a:xfrm>
              <a:off x="4329" y="12788"/>
              <a:ext cx="99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8" y="11740"/>
              <a:ext cx="360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54" y="13349"/>
              <a:ext cx="203" cy="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2559362" y="983928"/>
            <a:ext cx="61976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papier                                                vloeistofniveau</a:t>
            </a:r>
          </a:p>
          <a:p>
            <a:endParaRPr lang="nl-NL" sz="2400" dirty="0"/>
          </a:p>
          <a:p>
            <a:r>
              <a:rPr lang="nl-NL" sz="2400" dirty="0"/>
              <a:t>				      gescheiden </a:t>
            </a:r>
          </a:p>
          <a:p>
            <a:r>
              <a:rPr lang="nl-NL" sz="2400" dirty="0"/>
              <a:t>				      bestanddelen</a:t>
            </a:r>
          </a:p>
          <a:p>
            <a:r>
              <a:rPr lang="nl-NL" sz="2400" dirty="0"/>
              <a:t>				      van de inkt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3600" dirty="0"/>
          </a:p>
          <a:p>
            <a:r>
              <a:rPr lang="nl-NL" sz="2400" dirty="0"/>
              <a:t>      inkt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148962" y="5699053"/>
            <a:ext cx="180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loopvloeistof</a:t>
            </a:r>
          </a:p>
        </p:txBody>
      </p:sp>
    </p:spTree>
    <p:extLst>
      <p:ext uri="{BB962C8B-B14F-4D97-AF65-F5344CB8AC3E}">
        <p14:creationId xmlns:p14="http://schemas.microsoft.com/office/powerpoint/2010/main" val="76881696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1571</Words>
  <Application>Microsoft Office PowerPoint</Application>
  <PresentationFormat>Diavoorstelling (4:3)</PresentationFormat>
  <Paragraphs>510</Paragraphs>
  <Slides>80</Slides>
  <Notes>6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80</vt:i4>
      </vt:variant>
    </vt:vector>
  </HeadingPairs>
  <TitlesOfParts>
    <vt:vector size="84" baseType="lpstr">
      <vt:lpstr>Arial</vt:lpstr>
      <vt:lpstr>Calibri</vt:lpstr>
      <vt:lpstr>Cambria Math</vt:lpstr>
      <vt:lpstr>Kantoorthema</vt:lpstr>
      <vt:lpstr>Chromatografie</vt:lpstr>
      <vt:lpstr>           Papierchromatografie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Kolomchromatografie</vt:lpstr>
      <vt:lpstr>Kolomchromatografie</vt:lpstr>
      <vt:lpstr>Kolomchromatografie</vt:lpstr>
      <vt:lpstr>Kolomchromatografie</vt:lpstr>
      <vt:lpstr>Kolomchromatografie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Gaschromatogram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238</cp:revision>
  <dcterms:created xsi:type="dcterms:W3CDTF">2011-09-19T18:02:11Z</dcterms:created>
  <dcterms:modified xsi:type="dcterms:W3CDTF">2023-04-10T10:51:36Z</dcterms:modified>
</cp:coreProperties>
</file>